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79" r:id="rId4"/>
  </p:sldMasterIdLst>
  <p:notesMasterIdLst>
    <p:notesMasterId r:id="rId39"/>
  </p:notesMasterIdLst>
  <p:sldIdLst>
    <p:sldId id="256" r:id="rId5"/>
    <p:sldId id="309" r:id="rId6"/>
    <p:sldId id="300" r:id="rId7"/>
    <p:sldId id="310" r:id="rId8"/>
    <p:sldId id="311" r:id="rId9"/>
    <p:sldId id="313" r:id="rId10"/>
    <p:sldId id="315" r:id="rId11"/>
    <p:sldId id="290" r:id="rId12"/>
    <p:sldId id="291" r:id="rId13"/>
    <p:sldId id="292" r:id="rId14"/>
    <p:sldId id="293" r:id="rId15"/>
    <p:sldId id="308" r:id="rId16"/>
    <p:sldId id="296" r:id="rId17"/>
    <p:sldId id="262" r:id="rId18"/>
    <p:sldId id="324" r:id="rId19"/>
    <p:sldId id="325" r:id="rId20"/>
    <p:sldId id="326" r:id="rId21"/>
    <p:sldId id="327" r:id="rId22"/>
    <p:sldId id="328" r:id="rId23"/>
    <p:sldId id="329" r:id="rId24"/>
    <p:sldId id="330" r:id="rId25"/>
    <p:sldId id="331" r:id="rId26"/>
    <p:sldId id="285" r:id="rId27"/>
    <p:sldId id="316" r:id="rId28"/>
    <p:sldId id="318" r:id="rId29"/>
    <p:sldId id="319" r:id="rId30"/>
    <p:sldId id="320" r:id="rId31"/>
    <p:sldId id="321" r:id="rId32"/>
    <p:sldId id="323" r:id="rId33"/>
    <p:sldId id="317" r:id="rId34"/>
    <p:sldId id="332" r:id="rId35"/>
    <p:sldId id="259" r:id="rId36"/>
    <p:sldId id="287" r:id="rId37"/>
    <p:sldId id="297" r:id="rId3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37">
          <p15:clr>
            <a:srgbClr val="A4A3A4"/>
          </p15:clr>
        </p15:guide>
        <p15:guide id="2" pos="3401">
          <p15:clr>
            <a:srgbClr val="A4A3A4"/>
          </p15:clr>
        </p15:guide>
        <p15:guide id="3" orient="horz" pos="1620">
          <p15:clr>
            <a:srgbClr val="A4A3A4"/>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p:cViewPr varScale="1">
        <p:scale>
          <a:sx n="138" d="100"/>
          <a:sy n="138" d="100"/>
        </p:scale>
        <p:origin x="96" y="326"/>
      </p:cViewPr>
      <p:guideLst>
        <p:guide orient="horz" pos="2837"/>
        <p:guide pos="3401"/>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5694A6-6BDF-4532-8C12-8E8A70FB4F84}" type="datetimeFigureOut">
              <a:rPr lang="en-GB" smtClean="0"/>
              <a:t>07/03/2017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559D9-7B29-49C8-B6F0-ACB947E4E1EF}" type="slidenum">
              <a:rPr lang="en-GB" smtClean="0"/>
              <a:t>‹#›</a:t>
            </a:fld>
            <a:endParaRPr lang="en-GB"/>
          </a:p>
        </p:txBody>
      </p:sp>
    </p:spTree>
    <p:extLst>
      <p:ext uri="{BB962C8B-B14F-4D97-AF65-F5344CB8AC3E}">
        <p14:creationId xmlns:p14="http://schemas.microsoft.com/office/powerpoint/2010/main" val="851912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heckmarx.com/technology/static-code-analysis-sca/"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www.veracode.com/products/binary-static-analysis-sast" TargetMode="External"/><Relationship Id="rId4" Type="http://schemas.openxmlformats.org/officeDocument/2006/relationships/hyperlink" Target="http://www.whitesourcesoftware.com/what-is-whitesourc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DevOps is no longer just a niche, it is now mainstream</a:t>
            </a:r>
          </a:p>
          <a:p>
            <a:pPr marL="171450" indent="-171450">
              <a:buFont typeface="Arial" panose="020B0604020202020204" pitchFamily="34" charset="0"/>
              <a:buChar char="•"/>
            </a:pPr>
            <a:r>
              <a:rPr lang="en-US" dirty="0"/>
              <a:t>As DevOps practices continue to mature and more teams embrace it, it is evolving</a:t>
            </a:r>
          </a:p>
          <a:p>
            <a:pPr marL="171450" indent="-171450">
              <a:buFont typeface="Arial" panose="020B0604020202020204" pitchFamily="34" charset="0"/>
              <a:buChar char="•"/>
            </a:pPr>
            <a:r>
              <a:rPr lang="en-US" dirty="0"/>
              <a:t>Here are some trends that we see</a:t>
            </a:r>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3/7/2017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928615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aseline="0" dirty="0">
                <a:latin typeface="Segoe UI" panose="020B0502040204020203" pitchFamily="34" charset="0"/>
                <a:cs typeface="Segoe UI" panose="020B0502040204020203" pitchFamily="34" charset="0"/>
              </a:rPr>
              <a:t>Application lifecycle management is the product lifecycle management (governance, development, and maintenance) of software.</a:t>
            </a:r>
          </a:p>
          <a:p>
            <a:pPr marL="0" marR="0" indent="0" algn="l" defTabSz="932341"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baseline="0" dirty="0">
              <a:latin typeface="Segoe UI" panose="020B0502040204020203" pitchFamily="34" charset="0"/>
              <a:cs typeface="Segoe UI" panose="020B0502040204020203" pitchFamily="34" charset="0"/>
            </a:endParaRPr>
          </a:p>
          <a:p>
            <a:pPr marL="171450" marR="0" indent="-171450" algn="l" defTabSz="932341"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latin typeface="Segoe UI" panose="020B0502040204020203" pitchFamily="34" charset="0"/>
                <a:cs typeface="Segoe UI" panose="020B0502040204020203" pitchFamily="34" charset="0"/>
              </a:rPr>
              <a:t>ALM describes how all roles in a software development project are in sync with each other throughout all application development stages.</a:t>
            </a:r>
            <a:endParaRPr lang="en-US" sz="1200" dirty="0">
              <a:latin typeface="Segoe UI" panose="020B0502040204020203" pitchFamily="34" charset="0"/>
              <a:cs typeface="Segoe UI" panose="020B0502040204020203" pitchFamily="34" charset="0"/>
            </a:endParaRPr>
          </a:p>
          <a:p>
            <a:pPr marL="171450" indent="-171450" defTabSz="932341">
              <a:buFont typeface="Arial" panose="020B0604020202020204" pitchFamily="34" charset="0"/>
              <a:buChar char="•"/>
            </a:pPr>
            <a:r>
              <a:rPr lang="en-US" sz="1200" dirty="0">
                <a:latin typeface="Segoe UI" panose="020B0502040204020203" pitchFamily="34" charset="0"/>
                <a:cs typeface="Segoe UI" panose="020B0502040204020203" pitchFamily="34" charset="0"/>
              </a:rPr>
              <a:t>Microsoft has been</a:t>
            </a:r>
            <a:r>
              <a:rPr lang="en-US" sz="1200" baseline="0" dirty="0">
                <a:latin typeface="Segoe UI" panose="020B0502040204020203" pitchFamily="34" charset="0"/>
                <a:cs typeface="Segoe UI" panose="020B0502040204020203" pitchFamily="34" charset="0"/>
              </a:rPr>
              <a:t> delivering solutions for teams to improve agility in the Application Lifecycle for more than 10 years by helping development &amp; test teams collaborate better and deliver value more quickly.</a:t>
            </a:r>
          </a:p>
          <a:p>
            <a:pPr marL="171450" indent="-171450" defTabSz="932341">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Such integration ensures that every team member knows Who, What, When, and Why of any change made during the development process and that there is no last minute surprise causing delivery delays or project failure.</a:t>
            </a:r>
          </a:p>
          <a:p>
            <a:pPr marL="171450" indent="-171450" defTabSz="932341">
              <a:buFont typeface="Arial" panose="020B0604020202020204" pitchFamily="34" charset="0"/>
              <a:buChar char="•"/>
            </a:pPr>
            <a:r>
              <a:rPr lang="en-US" sz="1200" baseline="0" dirty="0">
                <a:latin typeface="Segoe UI" panose="020B0502040204020203" pitchFamily="34" charset="0"/>
                <a:cs typeface="Segoe UI" panose="020B0502040204020203" pitchFamily="34" charset="0"/>
              </a:rPr>
              <a:t>With development and test teams delivering value faster, we now want to focus on helping Ops release more efficiently and reliably.</a:t>
            </a:r>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3/7/2017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98822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i="1" dirty="0"/>
          </a:p>
        </p:txBody>
      </p:sp>
      <p:sp>
        <p:nvSpPr>
          <p:cNvPr id="4" name="Header Placeholder 3"/>
          <p:cNvSpPr>
            <a:spLocks noGrp="1"/>
          </p:cNvSpPr>
          <p:nvPr>
            <p:ph type="hdr" sz="quarter" idx="10"/>
          </p:nvPr>
        </p:nvSpPr>
        <p:spPr/>
        <p:txBody>
          <a:bodyPr/>
          <a:lstStyle/>
          <a:p>
            <a:r>
              <a:rPr lang="en-US" dirty="0"/>
              <a:t>Microsoft Connect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3/7/2017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3510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Analyst studies</a:t>
            </a:r>
            <a:r>
              <a:rPr lang="en-US" sz="1200" baseline="0" dirty="0">
                <a:latin typeface="Segoe UI" panose="020B0502040204020203" pitchFamily="34" charset="0"/>
                <a:cs typeface="Segoe UI" panose="020B0502040204020203" pitchFamily="34" charset="0"/>
              </a:rPr>
              <a:t> show </a:t>
            </a:r>
            <a:r>
              <a:rPr lang="en-US" sz="1200" dirty="0">
                <a:latin typeface="Segoe UI" panose="020B0502040204020203" pitchFamily="34" charset="0"/>
                <a:cs typeface="Segoe UI" panose="020B0502040204020203" pitchFamily="34" charset="0"/>
              </a:rPr>
              <a:t>high interest but also confusion when it comes to </a:t>
            </a:r>
            <a:r>
              <a:rPr lang="en-US" sz="1200" dirty="0" err="1">
                <a:latin typeface="Segoe UI" panose="020B0502040204020203" pitchFamily="34" charset="0"/>
                <a:cs typeface="Segoe UI" panose="020B0502040204020203" pitchFamily="34" charset="0"/>
              </a:rPr>
              <a:t>DevOps</a:t>
            </a:r>
            <a:r>
              <a:rPr lang="en-US" sz="1200" dirty="0">
                <a:latin typeface="Segoe UI" panose="020B0502040204020203" pitchFamily="34" charset="0"/>
                <a:cs typeface="Segoe UI" panose="020B0502040204020203" pitchFamily="34" charset="0"/>
              </a:rPr>
              <a:t> implementation.</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Though in the early stages, </a:t>
            </a:r>
            <a:r>
              <a:rPr lang="en-US" sz="1200" dirty="0" err="1">
                <a:latin typeface="Segoe UI" panose="020B0502040204020203" pitchFamily="34" charset="0"/>
                <a:cs typeface="Segoe UI" panose="020B0502040204020203" pitchFamily="34" charset="0"/>
              </a:rPr>
              <a:t>DevOps</a:t>
            </a:r>
            <a:r>
              <a:rPr lang="en-US" sz="1200" dirty="0">
                <a:latin typeface="Segoe UI" panose="020B0502040204020203" pitchFamily="34" charset="0"/>
                <a:cs typeface="Segoe UI" panose="020B0502040204020203" pitchFamily="34" charset="0"/>
              </a:rPr>
              <a:t> is clearly considered to be a beneficial approach worthy of standardizing and formalizing.</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 data continues to indicate very strongly that a provider with an integrative </a:t>
            </a:r>
            <a:r>
              <a:rPr lang="en-US" sz="1200" dirty="0" err="1">
                <a:latin typeface="Segoe UI" panose="020B0502040204020203" pitchFamily="34" charset="0"/>
                <a:cs typeface="Segoe UI" panose="020B0502040204020203" pitchFamily="34" charset="0"/>
              </a:rPr>
              <a:t>DevOps</a:t>
            </a:r>
            <a:r>
              <a:rPr lang="en-US" sz="1200" dirty="0">
                <a:latin typeface="Segoe UI" panose="020B0502040204020203" pitchFamily="34" charset="0"/>
                <a:cs typeface="Segoe UI" panose="020B0502040204020203" pitchFamily="34" charset="0"/>
              </a:rPr>
              <a:t> platform, likely combined with</a:t>
            </a:r>
            <a:r>
              <a:rPr lang="en-US" sz="1200" baseline="0" dirty="0">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guidance/professional services assisting in coalescing disparate instances, standards, and practices, would be welcomed. </a:t>
            </a:r>
          </a:p>
          <a:p>
            <a:endParaRPr lang="en-US" sz="1200" dirty="0">
              <a:latin typeface="Segoe UI" panose="020B0502040204020203" pitchFamily="34" charset="0"/>
              <a:cs typeface="Segoe UI" panose="020B0502040204020203" pitchFamily="34" charset="0"/>
            </a:endParaRPr>
          </a:p>
          <a:p>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3/7/2017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953016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DevOps is a process not a technology solution</a:t>
            </a:r>
          </a:p>
          <a:p>
            <a:pPr lvl="1"/>
            <a:r>
              <a:rPr lang="en-GB" dirty="0"/>
              <a:t>Your steps may differ</a:t>
            </a:r>
          </a:p>
          <a:p>
            <a:r>
              <a:rPr lang="en-GB" dirty="0"/>
              <a:t>No one tool will solve everything</a:t>
            </a:r>
          </a:p>
          <a:p>
            <a:r>
              <a:rPr lang="en-GB" dirty="0"/>
              <a:t>Configuration as code is a key enabler for automation</a:t>
            </a:r>
          </a:p>
          <a:p>
            <a:pPr lvl="1"/>
            <a:r>
              <a:rPr lang="en-GB" dirty="0"/>
              <a:t>Essential for cloud; useful for on-</a:t>
            </a:r>
            <a:r>
              <a:rPr lang="en-GB" dirty="0" err="1"/>
              <a:t>prem</a:t>
            </a:r>
            <a:endParaRPr lang="en-GB" dirty="0"/>
          </a:p>
          <a:p>
            <a:endParaRPr lang="en-GB" dirty="0"/>
          </a:p>
        </p:txBody>
      </p:sp>
      <p:sp>
        <p:nvSpPr>
          <p:cNvPr id="4" name="Slide Number Placeholder 3"/>
          <p:cNvSpPr>
            <a:spLocks noGrp="1"/>
          </p:cNvSpPr>
          <p:nvPr>
            <p:ph type="sldNum" sz="quarter" idx="10"/>
          </p:nvPr>
        </p:nvSpPr>
        <p:spPr/>
        <p:txBody>
          <a:bodyPr/>
          <a:lstStyle/>
          <a:p>
            <a:fld id="{3DA559D9-7B29-49C8-B6F0-ACB947E4E1EF}" type="slidenum">
              <a:rPr lang="en-GB" smtClean="0"/>
              <a:t>30</a:t>
            </a:fld>
            <a:endParaRPr lang="en-GB"/>
          </a:p>
        </p:txBody>
      </p:sp>
    </p:spTree>
    <p:extLst>
      <p:ext uri="{BB962C8B-B14F-4D97-AF65-F5344CB8AC3E}">
        <p14:creationId xmlns:p14="http://schemas.microsoft.com/office/powerpoint/2010/main" val="2143541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dirty="0">
                <a:latin typeface="Segoe UI" panose="020B0502040204020203" pitchFamily="34" charset="0"/>
                <a:cs typeface="Segoe UI" panose="020B0502040204020203" pitchFamily="34" charset="0"/>
              </a:rPr>
              <a:t>Why is DevOps so important for success?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The </a:t>
            </a:r>
            <a:r>
              <a:rPr lang="en-US" sz="1200" i="1" dirty="0">
                <a:latin typeface="Segoe UI" panose="020B0502040204020203" pitchFamily="34" charset="0"/>
                <a:cs typeface="Segoe UI" panose="020B0502040204020203" pitchFamily="34" charset="0"/>
              </a:rPr>
              <a:t>State of DevOps</a:t>
            </a:r>
            <a:r>
              <a:rPr lang="en-US" sz="1200" dirty="0">
                <a:latin typeface="Segoe UI" panose="020B0502040204020203" pitchFamily="34" charset="0"/>
                <a:cs typeface="Segoe UI" panose="020B0502040204020203" pitchFamily="34" charset="0"/>
              </a:rPr>
              <a:t> report distinguishes high- from medium- and low-performing organizations.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It found that high performers …</a:t>
            </a:r>
            <a:br>
              <a:rPr lang="en-US" sz="1200" dirty="0">
                <a:latin typeface="Segoe UI" panose="020B0502040204020203" pitchFamily="34" charset="0"/>
                <a:cs typeface="Segoe UI" panose="020B0502040204020203" pitchFamily="34" charset="0"/>
              </a:rPr>
            </a:br>
            <a:endParaRPr lang="en-US" sz="1200" dirty="0">
              <a:latin typeface="Segoe UI" panose="020B0502040204020203" pitchFamily="34" charset="0"/>
              <a:cs typeface="Segoe UI" panose="020B0502040204020203" pitchFamily="34" charset="0"/>
            </a:endParaRP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Deploy </a:t>
            </a:r>
            <a:r>
              <a:rPr lang="en-US" sz="1200" b="1" dirty="0">
                <a:latin typeface="Segoe UI" panose="020B0502040204020203" pitchFamily="34" charset="0"/>
                <a:cs typeface="Segoe UI" panose="020B0502040204020203" pitchFamily="34" charset="0"/>
              </a:rPr>
              <a:t>200x more frequently</a:t>
            </a:r>
            <a:r>
              <a:rPr lang="en-US" sz="1200" dirty="0">
                <a:latin typeface="Segoe UI" panose="020B0502040204020203" pitchFamily="34" charset="0"/>
                <a:cs typeface="Segoe UI" panose="020B0502040204020203" pitchFamily="34" charset="0"/>
              </a:rPr>
              <a:t> than low performers, with </a:t>
            </a:r>
            <a:r>
              <a:rPr lang="en-US" sz="1200" b="1" dirty="0">
                <a:latin typeface="Segoe UI" panose="020B0502040204020203" pitchFamily="34" charset="0"/>
                <a:cs typeface="Segoe UI" panose="020B0502040204020203" pitchFamily="34" charset="0"/>
              </a:rPr>
              <a:t>2,555x faster lead times</a:t>
            </a:r>
            <a:r>
              <a:rPr lang="en-US" sz="1200" dirty="0">
                <a:latin typeface="Segoe UI" panose="020B0502040204020203" pitchFamily="34" charset="0"/>
                <a:cs typeface="Segoe UI" panose="020B0502040204020203" pitchFamily="34" charset="0"/>
              </a:rPr>
              <a:t>, </a:t>
            </a:r>
            <a:r>
              <a:rPr lang="en-US" sz="1200" b="1" dirty="0">
                <a:latin typeface="Segoe UI" panose="020B0502040204020203" pitchFamily="34" charset="0"/>
                <a:cs typeface="Segoe UI" panose="020B0502040204020203" pitchFamily="34" charset="0"/>
              </a:rPr>
              <a:t>24x faster recovery times</a:t>
            </a:r>
            <a:r>
              <a:rPr lang="en-US" sz="1200" dirty="0">
                <a:latin typeface="Segoe UI" panose="020B0502040204020203" pitchFamily="34" charset="0"/>
                <a:cs typeface="Segoe UI" panose="020B0502040204020203" pitchFamily="34" charset="0"/>
              </a:rPr>
              <a:t> and </a:t>
            </a:r>
            <a:r>
              <a:rPr lang="en-US" sz="1200" b="1" dirty="0">
                <a:latin typeface="Segoe UI" panose="020B0502040204020203" pitchFamily="34" charset="0"/>
                <a:cs typeface="Segoe UI" panose="020B0502040204020203" pitchFamily="34" charset="0"/>
              </a:rPr>
              <a:t>3x lower change failure rates</a:t>
            </a:r>
            <a:endParaRPr lang="en-US" sz="1200" dirty="0">
              <a:latin typeface="Segoe UI" panose="020B0502040204020203" pitchFamily="34" charset="0"/>
              <a:cs typeface="Segoe UI" panose="020B0502040204020203" pitchFamily="34" charset="0"/>
            </a:endParaRP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dirty="0">
                <a:latin typeface="Segoe UI" panose="020B0502040204020203" pitchFamily="34" charset="0"/>
                <a:cs typeface="Segoe UI" panose="020B0502040204020203" pitchFamily="34" charset="0"/>
              </a:rPr>
              <a:t>Have better morale</a:t>
            </a:r>
            <a:r>
              <a:rPr lang="en-US" sz="1200" dirty="0">
                <a:latin typeface="Segoe UI" panose="020B0502040204020203" pitchFamily="34" charset="0"/>
                <a:cs typeface="Segoe UI" panose="020B0502040204020203" pitchFamily="34" charset="0"/>
              </a:rPr>
              <a:t>. Employees in high-performing organizations were </a:t>
            </a:r>
            <a:r>
              <a:rPr lang="en-US" sz="1200" b="1" dirty="0">
                <a:latin typeface="Segoe UI" panose="020B0502040204020203" pitchFamily="34" charset="0"/>
                <a:cs typeface="Segoe UI" panose="020B0502040204020203" pitchFamily="34" charset="0"/>
              </a:rPr>
              <a:t>2.2 times more likely to recommend their organization</a:t>
            </a:r>
            <a:r>
              <a:rPr lang="en-US" sz="1200" dirty="0">
                <a:latin typeface="Segoe UI" panose="020B0502040204020203" pitchFamily="34" charset="0"/>
                <a:cs typeface="Segoe UI" panose="020B0502040204020203" pitchFamily="34" charset="0"/>
              </a:rPr>
              <a:t> as a great place to work</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Spend </a:t>
            </a:r>
            <a:r>
              <a:rPr lang="en-US" sz="1200" b="1" dirty="0">
                <a:latin typeface="Segoe UI" panose="020B0502040204020203" pitchFamily="34" charset="0"/>
                <a:cs typeface="Segoe UI" panose="020B0502040204020203" pitchFamily="34" charset="0"/>
              </a:rPr>
              <a:t>22 percent less time on unplanned work</a:t>
            </a:r>
            <a:r>
              <a:rPr lang="en-US" sz="1200" dirty="0">
                <a:latin typeface="Segoe UI" panose="020B0502040204020203" pitchFamily="34" charset="0"/>
                <a:cs typeface="Segoe UI" panose="020B0502040204020203" pitchFamily="34" charset="0"/>
              </a:rPr>
              <a:t> and rework.</a:t>
            </a:r>
            <a:br>
              <a:rPr lang="en-US" sz="1200" dirty="0">
                <a:latin typeface="Segoe UI" panose="020B0502040204020203" pitchFamily="34" charset="0"/>
                <a:cs typeface="Segoe UI" panose="020B0502040204020203" pitchFamily="34" charset="0"/>
              </a:rPr>
            </a:br>
            <a:endParaRPr lang="en-US" sz="1200" dirty="0">
              <a:latin typeface="Segoe UI" panose="020B0502040204020203" pitchFamily="34" charset="0"/>
              <a:cs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As a result …</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They are able to spend </a:t>
            </a:r>
            <a:r>
              <a:rPr lang="en-US" sz="1200" b="1" dirty="0">
                <a:latin typeface="Segoe UI" panose="020B0502040204020203" pitchFamily="34" charset="0"/>
                <a:cs typeface="Segoe UI" panose="020B0502040204020203" pitchFamily="34" charset="0"/>
              </a:rPr>
              <a:t>29 percent more time on new work</a:t>
            </a:r>
            <a:r>
              <a:rPr lang="en-US" sz="1200" dirty="0">
                <a:latin typeface="Segoe UI" panose="020B0502040204020203" pitchFamily="34" charset="0"/>
                <a:cs typeface="Segoe UI" panose="020B0502040204020203" pitchFamily="34" charset="0"/>
              </a:rPr>
              <a:t>, such as new features or code</a:t>
            </a:r>
          </a:p>
          <a:p>
            <a:pPr marL="388712" marR="0" lvl="1"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1" dirty="0">
                <a:latin typeface="Segoe UI" panose="020B0502040204020203" pitchFamily="34" charset="0"/>
                <a:cs typeface="Segoe UI" panose="020B0502040204020203" pitchFamily="34" charset="0"/>
              </a:rPr>
              <a:t>Experiment in product development</a:t>
            </a:r>
            <a:r>
              <a:rPr lang="en-US" sz="1200" dirty="0">
                <a:latin typeface="Segoe UI" panose="020B0502040204020203" pitchFamily="34" charset="0"/>
                <a:cs typeface="Segoe UI" panose="020B0502040204020203" pitchFamily="34" charset="0"/>
              </a:rPr>
              <a:t>, by working in small batches; providing visibility into the flow of work; and gathering customer feedback to iterate</a:t>
            </a:r>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3/7/2017 9:32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370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50464" rtl="0" eaLnBrk="1" fontAlgn="auto" latinLnBrk="0" hangingPunct="1">
              <a:lnSpc>
                <a:spcPct val="90000"/>
              </a:lnSpc>
              <a:spcBef>
                <a:spcPts val="0"/>
              </a:spcBef>
              <a:spcAft>
                <a:spcPts val="346"/>
              </a:spcAft>
              <a:buClrTx/>
              <a:buSzTx/>
              <a:buFont typeface="Arial" panose="020B0604020202020204" pitchFamily="34" charset="0"/>
              <a:buChar char="•"/>
              <a:tabLst/>
              <a:defRPr/>
            </a:pPr>
            <a:r>
              <a:rPr lang="en-US" sz="1200" b="0" i="0" baseline="0" dirty="0">
                <a:latin typeface="Segoe UI" panose="020B0502040204020203" pitchFamily="34" charset="0"/>
                <a:cs typeface="Segoe UI" panose="020B0502040204020203" pitchFamily="34" charset="0"/>
              </a:rPr>
              <a:t>One of the topics I want to specifically highlight here is security</a:t>
            </a:r>
          </a:p>
          <a:p>
            <a:pPr marL="171450" marR="0" lvl="0" indent="-171450" algn="l" defTabSz="950464" rtl="0" eaLnBrk="1" fontAlgn="auto" latinLnBrk="0" hangingPunct="1">
              <a:lnSpc>
                <a:spcPct val="90000"/>
              </a:lnSpc>
              <a:spcBef>
                <a:spcPts val="0"/>
              </a:spcBef>
              <a:spcAft>
                <a:spcPts val="346"/>
              </a:spcAft>
              <a:buClrTx/>
              <a:buSzTx/>
              <a:buFont typeface="Arial" panose="020B0604020202020204" pitchFamily="34" charset="0"/>
              <a:buChar char="•"/>
              <a:tabLst/>
              <a:defRPr/>
            </a:pPr>
            <a:r>
              <a:rPr lang="en-US" sz="1200" b="0" i="0" baseline="0" dirty="0">
                <a:latin typeface="Segoe UI" panose="020B0502040204020203" pitchFamily="34" charset="0"/>
                <a:cs typeface="Segoe UI" panose="020B0502040204020203" pitchFamily="34" charset="0"/>
              </a:rPr>
              <a:t>DevOps is all about moving security and compliance scanning closer to the developer</a:t>
            </a:r>
          </a:p>
          <a:p>
            <a:pPr marL="171450" marR="0" lvl="0" indent="-171450" algn="l" defTabSz="950464" rtl="0" eaLnBrk="1" fontAlgn="auto" latinLnBrk="0" hangingPunct="1">
              <a:lnSpc>
                <a:spcPct val="90000"/>
              </a:lnSpc>
              <a:spcBef>
                <a:spcPts val="0"/>
              </a:spcBef>
              <a:spcAft>
                <a:spcPts val="346"/>
              </a:spcAft>
              <a:buClrTx/>
              <a:buSzTx/>
              <a:buFont typeface="Arial" panose="020B0604020202020204" pitchFamily="34" charset="0"/>
              <a:buChar char="•"/>
              <a:tabLst/>
              <a:defRPr/>
            </a:pPr>
            <a:r>
              <a:rPr lang="en-US" sz="1200" b="0" i="0" baseline="0" dirty="0">
                <a:latin typeface="Segoe UI" panose="020B0502040204020203" pitchFamily="34" charset="0"/>
                <a:cs typeface="Segoe UI" panose="020B0502040204020203" pitchFamily="34" charset="0"/>
              </a:rPr>
              <a:t>Automating techniques like static and dynamic analysis and open source scanning are becoming integral to DevOps</a:t>
            </a:r>
          </a:p>
          <a:p>
            <a:pPr marL="171450" marR="0" lvl="0" indent="-171450" algn="l" defTabSz="950464" rtl="0" eaLnBrk="1" fontAlgn="auto" latinLnBrk="0" hangingPunct="1">
              <a:lnSpc>
                <a:spcPct val="90000"/>
              </a:lnSpc>
              <a:spcBef>
                <a:spcPts val="0"/>
              </a:spcBef>
              <a:spcAft>
                <a:spcPts val="346"/>
              </a:spcAft>
              <a:buClrTx/>
              <a:buSzTx/>
              <a:buFont typeface="Arial" panose="020B0604020202020204" pitchFamily="34" charset="0"/>
              <a:buChar char="•"/>
              <a:tabLst/>
              <a:defRPr/>
            </a:pPr>
            <a:r>
              <a:rPr lang="en-US" sz="1200" b="0" i="0" baseline="0" dirty="0">
                <a:latin typeface="Segoe UI" panose="020B0502040204020203" pitchFamily="34" charset="0"/>
                <a:cs typeface="Segoe UI" panose="020B0502040204020203" pitchFamily="34" charset="0"/>
              </a:rPr>
              <a:t>We have great integrations with leaders in the security space:</a:t>
            </a:r>
          </a:p>
          <a:p>
            <a:pPr marL="171450" marR="0" lvl="0" indent="-171450" algn="l" defTabSz="950464" rtl="0" eaLnBrk="1" fontAlgn="auto" latinLnBrk="0" hangingPunct="1">
              <a:lnSpc>
                <a:spcPct val="90000"/>
              </a:lnSpc>
              <a:spcBef>
                <a:spcPts val="0"/>
              </a:spcBef>
              <a:spcAft>
                <a:spcPts val="346"/>
              </a:spcAft>
              <a:buClrTx/>
              <a:buSzTx/>
              <a:buFont typeface="Arial" panose="020B0604020202020204" pitchFamily="34" charset="0"/>
              <a:buChar char="•"/>
              <a:tabLst/>
              <a:defRPr/>
            </a:pPr>
            <a:endParaRPr lang="en-US" sz="1200" b="0" i="0" baseline="0" dirty="0">
              <a:latin typeface="Segoe UI" panose="020B0502040204020203" pitchFamily="34" charset="0"/>
              <a:cs typeface="Segoe UI" panose="020B0502040204020203" pitchFamily="34" charset="0"/>
            </a:endParaRPr>
          </a:p>
          <a:p>
            <a:r>
              <a:rPr lang="en-US" sz="900" b="1" kern="1200" dirty="0" err="1">
                <a:solidFill>
                  <a:schemeClr val="tx1"/>
                </a:solidFill>
                <a:effectLst/>
                <a:latin typeface="Segoe UI Light" pitchFamily="34" charset="0"/>
                <a:ea typeface="+mn-ea"/>
                <a:cs typeface="+mn-cs"/>
              </a:rPr>
              <a:t>Checkmarx</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The </a:t>
            </a:r>
            <a:r>
              <a:rPr lang="en-US" sz="900" kern="1200" dirty="0" err="1">
                <a:solidFill>
                  <a:schemeClr val="tx1"/>
                </a:solidFill>
                <a:effectLst/>
                <a:latin typeface="Segoe UI Light" pitchFamily="34" charset="0"/>
                <a:ea typeface="+mn-ea"/>
                <a:cs typeface="+mn-cs"/>
              </a:rPr>
              <a:t>Checkmarx</a:t>
            </a:r>
            <a:r>
              <a:rPr lang="en-US" sz="900" kern="1200" dirty="0">
                <a:solidFill>
                  <a:schemeClr val="tx1"/>
                </a:solidFill>
                <a:effectLst/>
                <a:latin typeface="Segoe UI Light" pitchFamily="34" charset="0"/>
                <a:ea typeface="+mn-ea"/>
                <a:cs typeface="+mn-cs"/>
              </a:rPr>
              <a:t>’ s extension for VSTS allows developers to run static analysis security scans on all source code. With </a:t>
            </a:r>
            <a:r>
              <a:rPr lang="en-US" sz="900" kern="1200" dirty="0" err="1">
                <a:solidFill>
                  <a:schemeClr val="tx1"/>
                </a:solidFill>
                <a:effectLst/>
                <a:latin typeface="Segoe UI Light" pitchFamily="34" charset="0"/>
                <a:ea typeface="+mn-ea"/>
                <a:cs typeface="+mn-cs"/>
              </a:rPr>
              <a:t>Checkmarx</a:t>
            </a:r>
            <a:r>
              <a:rPr lang="en-US" sz="900" kern="1200" dirty="0">
                <a:solidFill>
                  <a:schemeClr val="tx1"/>
                </a:solidFill>
                <a:effectLst/>
                <a:latin typeface="Segoe UI Light" pitchFamily="34" charset="0"/>
                <a:ea typeface="+mn-ea"/>
                <a:cs typeface="+mn-cs"/>
              </a:rPr>
              <a:t>, this works not only across the full code base, but also for just the changes. You make a pull request of 10 lines and can find out if the new code introduces any new vulnerability, and you can find out fast. This incremental scanning capability is a key enabler for developers in CI environments as it reduces scan times from hours to only a few minutes. Once the analysis is complete, </a:t>
            </a:r>
            <a:r>
              <a:rPr lang="en-US" sz="900" kern="1200" dirty="0" err="1">
                <a:solidFill>
                  <a:schemeClr val="tx1"/>
                </a:solidFill>
                <a:effectLst/>
                <a:latin typeface="Segoe UI Light" pitchFamily="34" charset="0"/>
                <a:ea typeface="+mn-ea"/>
                <a:cs typeface="+mn-cs"/>
              </a:rPr>
              <a:t>Checkmarx</a:t>
            </a:r>
            <a:r>
              <a:rPr lang="en-US" sz="900" kern="1200" dirty="0">
                <a:solidFill>
                  <a:schemeClr val="tx1"/>
                </a:solidFill>
                <a:effectLst/>
                <a:latin typeface="Segoe UI Light" pitchFamily="34" charset="0"/>
                <a:ea typeface="+mn-ea"/>
                <a:cs typeface="+mn-cs"/>
              </a:rPr>
              <a:t> delivers a concise report detailing the security posture of the scanned code on the VSTS project summary page, which allows developers to address and mitigate the vulnerabilities. </a:t>
            </a:r>
            <a:r>
              <a:rPr lang="en-US" sz="900" kern="1200" dirty="0" err="1">
                <a:solidFill>
                  <a:schemeClr val="tx1"/>
                </a:solidFill>
                <a:effectLst/>
                <a:latin typeface="Segoe UI Light" pitchFamily="34" charset="0"/>
                <a:ea typeface="+mn-ea"/>
                <a:cs typeface="+mn-cs"/>
              </a:rPr>
              <a:t>Checkmarx</a:t>
            </a:r>
            <a:r>
              <a:rPr lang="en-US" sz="900" kern="1200" dirty="0">
                <a:solidFill>
                  <a:schemeClr val="tx1"/>
                </a:solidFill>
                <a:effectLst/>
                <a:latin typeface="Segoe UI Light" pitchFamily="34" charset="0"/>
                <a:ea typeface="+mn-ea"/>
                <a:cs typeface="+mn-cs"/>
              </a:rPr>
              <a:t> also provides developers with the “Best Fix Location” in order to minimize the time to remediate. This includes a visual chart of the data flow graph that indicates the ideal location in the code to address multiple vulnerabilities within the data flow in a single line of code. With rule customization, development teams also can modify the existing vulnerability detection preset queries to enhance detection and accuracy. </a:t>
            </a:r>
            <a:r>
              <a:rPr lang="en-US" sz="900" kern="1200" dirty="0" err="1">
                <a:solidFill>
                  <a:schemeClr val="tx1"/>
                </a:solidFill>
                <a:effectLst/>
                <a:latin typeface="Segoe UI Light" pitchFamily="34" charset="0"/>
                <a:ea typeface="+mn-ea"/>
                <a:cs typeface="+mn-cs"/>
              </a:rPr>
              <a:t>Checkmarx</a:t>
            </a:r>
            <a:r>
              <a:rPr lang="en-US" sz="900" kern="1200" dirty="0">
                <a:solidFill>
                  <a:schemeClr val="tx1"/>
                </a:solidFill>
                <a:effectLst/>
                <a:latin typeface="Segoe UI Light" pitchFamily="34" charset="0"/>
                <a:ea typeface="+mn-ea"/>
                <a:cs typeface="+mn-cs"/>
              </a:rPr>
              <a:t> describes the rules in a simple C# syntax. </a:t>
            </a:r>
            <a:r>
              <a:rPr lang="en-US" sz="900" u="sng" kern="1200" dirty="0">
                <a:solidFill>
                  <a:schemeClr val="tx1"/>
                </a:solidFill>
                <a:effectLst/>
                <a:latin typeface="Segoe UI Light" pitchFamily="34" charset="0"/>
                <a:ea typeface="+mn-ea"/>
                <a:cs typeface="+mn-cs"/>
                <a:hlinkClick r:id="rId3"/>
              </a:rPr>
              <a:t>https://www.checkmarx.com/technology/static-code-analysis-sca/</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b="1" kern="1200" dirty="0" err="1">
                <a:solidFill>
                  <a:schemeClr val="tx1"/>
                </a:solidFill>
                <a:effectLst/>
                <a:latin typeface="Segoe UI Light" pitchFamily="34" charset="0"/>
                <a:ea typeface="+mn-ea"/>
                <a:cs typeface="+mn-cs"/>
              </a:rPr>
              <a:t>Whitesource</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The </a:t>
            </a:r>
            <a:r>
              <a:rPr lang="en-US" sz="900" kern="1200" dirty="0" err="1">
                <a:solidFill>
                  <a:schemeClr val="tx1"/>
                </a:solidFill>
                <a:effectLst/>
                <a:latin typeface="Segoe UI Light" pitchFamily="34" charset="0"/>
                <a:ea typeface="+mn-ea"/>
                <a:cs typeface="+mn-cs"/>
              </a:rPr>
              <a:t>Whitesource</a:t>
            </a:r>
            <a:r>
              <a:rPr lang="en-US" sz="900" kern="1200" dirty="0">
                <a:solidFill>
                  <a:schemeClr val="tx1"/>
                </a:solidFill>
                <a:effectLst/>
                <a:latin typeface="Segoe UI Light" pitchFamily="34" charset="0"/>
                <a:ea typeface="+mn-ea"/>
                <a:cs typeface="+mn-cs"/>
              </a:rPr>
              <a:t> extension for VSTS automatically identiﬁes all the open source components and dependencies in your build by constant and automatic cross-referencing of your open source components against </a:t>
            </a:r>
            <a:r>
              <a:rPr lang="en-US" sz="900" kern="1200" dirty="0" err="1">
                <a:solidFill>
                  <a:schemeClr val="tx1"/>
                </a:solidFill>
                <a:effectLst/>
                <a:latin typeface="Segoe UI Light" pitchFamily="34" charset="0"/>
                <a:ea typeface="+mn-ea"/>
                <a:cs typeface="+mn-cs"/>
              </a:rPr>
              <a:t>WhiteSource’s</a:t>
            </a:r>
            <a:r>
              <a:rPr lang="en-US" sz="900" kern="1200" dirty="0">
                <a:solidFill>
                  <a:schemeClr val="tx1"/>
                </a:solidFill>
                <a:effectLst/>
                <a:latin typeface="Segoe UI Light" pitchFamily="34" charset="0"/>
                <a:ea typeface="+mn-ea"/>
                <a:cs typeface="+mn-cs"/>
              </a:rPr>
              <a:t> deﬁnitive database of open source repositories. </a:t>
            </a:r>
            <a:r>
              <a:rPr lang="en-US" sz="900" u="sng" kern="1200" dirty="0">
                <a:solidFill>
                  <a:schemeClr val="tx1"/>
                </a:solidFill>
                <a:effectLst/>
                <a:latin typeface="Segoe UI Light" pitchFamily="34" charset="0"/>
                <a:ea typeface="+mn-ea"/>
                <a:cs typeface="+mn-cs"/>
                <a:hlinkClick r:id="rId4"/>
              </a:rPr>
              <a:t>http://www.whitesourcesoftware.com/what-is-whitesource/</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b="1" kern="1200" dirty="0" err="1">
                <a:solidFill>
                  <a:schemeClr val="tx1"/>
                </a:solidFill>
                <a:effectLst/>
                <a:latin typeface="Segoe UI Light" pitchFamily="34" charset="0"/>
                <a:ea typeface="+mn-ea"/>
                <a:cs typeface="+mn-cs"/>
              </a:rPr>
              <a:t>Veracode</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With this integration from </a:t>
            </a:r>
            <a:r>
              <a:rPr lang="en-US" sz="900" kern="1200" dirty="0" err="1">
                <a:solidFill>
                  <a:schemeClr val="tx1"/>
                </a:solidFill>
                <a:effectLst/>
                <a:latin typeface="Segoe UI Light" pitchFamily="34" charset="0"/>
                <a:ea typeface="+mn-ea"/>
                <a:cs typeface="+mn-cs"/>
              </a:rPr>
              <a:t>Veracode</a:t>
            </a:r>
            <a:r>
              <a:rPr lang="en-US" sz="900" kern="1200" dirty="0">
                <a:solidFill>
                  <a:schemeClr val="tx1"/>
                </a:solidFill>
                <a:effectLst/>
                <a:latin typeface="Segoe UI Light" pitchFamily="34" charset="0"/>
                <a:ea typeface="+mn-ea"/>
                <a:cs typeface="+mn-cs"/>
              </a:rPr>
              <a:t>, developers can statically scan an application’s first party and third party code and receive results without additional manual effort from the developer. Teams can choose to use the low-noise results of the </a:t>
            </a:r>
            <a:r>
              <a:rPr lang="en-US" sz="900" kern="1200" dirty="0" err="1">
                <a:solidFill>
                  <a:schemeClr val="tx1"/>
                </a:solidFill>
                <a:effectLst/>
                <a:latin typeface="Segoe UI Light" pitchFamily="34" charset="0"/>
                <a:ea typeface="+mn-ea"/>
                <a:cs typeface="+mn-cs"/>
              </a:rPr>
              <a:t>Veracode</a:t>
            </a:r>
            <a:r>
              <a:rPr lang="en-US" sz="900" kern="1200" dirty="0">
                <a:solidFill>
                  <a:schemeClr val="tx1"/>
                </a:solidFill>
                <a:effectLst/>
                <a:latin typeface="Segoe UI Light" pitchFamily="34" charset="0"/>
                <a:ea typeface="+mn-ea"/>
                <a:cs typeface="+mn-cs"/>
              </a:rPr>
              <a:t> scan to automatically stop the build or release pipeline if a vulnerability violates the company’s policy.  Teams can also optionally scan their application in a Developer Sandbox so that they can preview the results and fix them before the results are reported as part of the organization’s overall policy assessment. The combined solution offers fewer disruptions for developers through integrated testing within the development lifecycle -  thereby reducing friction between security and development teams. By shifting security testing left in the development process, developers can increase the speed of secure software delivery while achieved compliance requirements of customers and regulators, enabling teams to realize the full potential of DevOps. </a:t>
            </a:r>
            <a:r>
              <a:rPr lang="en-US" sz="900" u="sng" kern="1200" dirty="0">
                <a:solidFill>
                  <a:schemeClr val="tx1"/>
                </a:solidFill>
                <a:effectLst/>
                <a:latin typeface="Segoe UI Light" pitchFamily="34" charset="0"/>
                <a:ea typeface="+mn-ea"/>
                <a:cs typeface="+mn-cs"/>
                <a:hlinkClick r:id="rId5"/>
              </a:rPr>
              <a:t>http://www.veracode.com/products/binary-static-analysis-sast</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3/7/2017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5523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i="1" dirty="0"/>
              <a:t>Shift left</a:t>
            </a:r>
          </a:p>
          <a:p>
            <a:pPr marL="171450" indent="-171450">
              <a:buFont typeface="Arial" panose="020B0604020202020204" pitchFamily="34" charset="0"/>
              <a:buChar char="•"/>
            </a:pPr>
            <a:r>
              <a:rPr lang="en-US" sz="1200" dirty="0"/>
              <a:t>If the fundamental promise of DevOps is to lower cycle time, then one area where you will get the most benefit is by speeding up the developer’s </a:t>
            </a:r>
            <a:r>
              <a:rPr lang="en-US" sz="1200" b="1" dirty="0"/>
              <a:t>inner loop</a:t>
            </a:r>
            <a:endParaRPr lang="en-US" sz="1200" dirty="0"/>
          </a:p>
          <a:p>
            <a:pPr marL="171450" indent="-171450">
              <a:buFont typeface="Arial" panose="020B0604020202020204" pitchFamily="34" charset="0"/>
              <a:buChar char="•"/>
            </a:pPr>
            <a:r>
              <a:rPr lang="en-US" sz="1200" dirty="0"/>
              <a:t>This means moving testing closer to the developer – this is referred to as </a:t>
            </a:r>
            <a:r>
              <a:rPr lang="en-US" sz="1200" b="1" dirty="0"/>
              <a:t>Shifting Left</a:t>
            </a:r>
            <a:endParaRPr lang="en-US" sz="1200" dirty="0"/>
          </a:p>
          <a:p>
            <a:pPr marL="171450" indent="-171450">
              <a:buFont typeface="Arial" panose="020B0604020202020204" pitchFamily="34" charset="0"/>
              <a:buChar char="•"/>
            </a:pPr>
            <a:r>
              <a:rPr lang="en-US" sz="1200" dirty="0"/>
              <a:t>The software development process has been </a:t>
            </a:r>
            <a:r>
              <a:rPr lang="en-US" sz="1200" b="1" dirty="0"/>
              <a:t>shifting left</a:t>
            </a:r>
            <a:r>
              <a:rPr lang="en-US" sz="1200" dirty="0"/>
              <a:t> due to the growing challenge of developing and delivering software releases faster and faster</a:t>
            </a:r>
          </a:p>
          <a:p>
            <a:pPr marL="171450" indent="-171450">
              <a:buFont typeface="Arial" panose="020B0604020202020204" pitchFamily="34" charset="0"/>
              <a:buChar char="•"/>
            </a:pPr>
            <a:r>
              <a:rPr lang="en-US" sz="1200" b="1" dirty="0"/>
              <a:t>This is what shifting left is all about</a:t>
            </a:r>
            <a:r>
              <a:rPr lang="en-US" sz="1200" dirty="0"/>
              <a:t> - uncovering as many issues as possible as early as you can in the software development process, to decrease the cost of fixing them later and improve the quality of the shipped product</a:t>
            </a:r>
          </a:p>
          <a:p>
            <a:pPr marL="171450" indent="-171450">
              <a:buFont typeface="Arial" panose="020B0604020202020204" pitchFamily="34" charset="0"/>
              <a:buChar char="•"/>
            </a:pPr>
            <a:r>
              <a:rPr lang="en-US" sz="1200" dirty="0"/>
              <a:t>One big investment for Visual Studio 2017 are </a:t>
            </a:r>
            <a:r>
              <a:rPr lang="en-US" sz="1200" b="1" dirty="0"/>
              <a:t>real-time experiences in the IDE</a:t>
            </a:r>
            <a:endParaRPr lang="en-US" sz="1200" dirty="0"/>
          </a:p>
          <a:p>
            <a:pPr marL="171450" indent="-171450">
              <a:buFont typeface="Arial" panose="020B0604020202020204" pitchFamily="34" charset="0"/>
              <a:buChar char="•"/>
            </a:pPr>
            <a:r>
              <a:rPr lang="en-US" sz="1200" spc="20" dirty="0">
                <a:solidFill>
                  <a:srgbClr val="000000"/>
                </a:solidFill>
              </a:rPr>
              <a:t>As you write code in the editor, real time features alert you to things like broken unit tests or violations as you type</a:t>
            </a:r>
          </a:p>
          <a:p>
            <a:pPr marL="171450" indent="-171450">
              <a:buFont typeface="Arial" panose="020B0604020202020204" pitchFamily="34" charset="0"/>
              <a:buChar char="•"/>
            </a:pPr>
            <a:endParaRPr lang="en-US" sz="1200" spc="20" dirty="0">
              <a:solidFill>
                <a:srgbClr val="000000"/>
              </a:solidFill>
            </a:endParaRPr>
          </a:p>
          <a:p>
            <a:pPr marL="171450" indent="-171450">
              <a:buFont typeface="Arial" panose="020B0604020202020204" pitchFamily="34" charset="0"/>
              <a:buChar char="•"/>
            </a:pPr>
            <a:r>
              <a:rPr lang="en-US" sz="1200" b="1" i="1" spc="20" dirty="0">
                <a:solidFill>
                  <a:srgbClr val="000000"/>
                </a:solidFill>
              </a:rPr>
              <a:t>Shift right</a:t>
            </a:r>
            <a:endParaRPr lang="en-US" sz="1200" b="1" i="1" spc="-10" dirty="0">
              <a:solidFill>
                <a:srgbClr val="000000"/>
              </a:solidFill>
            </a:endParaRPr>
          </a:p>
          <a:p>
            <a:pPr marL="171450" indent="-171450">
              <a:buFont typeface="Arial" panose="020B0604020202020204" pitchFamily="34" charset="0"/>
              <a:buChar char="•"/>
            </a:pPr>
            <a:r>
              <a:rPr lang="en-US" sz="1200" spc="-10" dirty="0">
                <a:solidFill>
                  <a:srgbClr val="000000"/>
                </a:solidFill>
              </a:rPr>
              <a:t>Building quality from the very beginning is not enough. Getting continuous feedback from users is equally significant in the testing process. Just as important is </a:t>
            </a:r>
            <a:r>
              <a:rPr lang="en-US" sz="1200" spc="-10" dirty="0" err="1">
                <a:solidFill>
                  <a:srgbClr val="000000"/>
                </a:solidFill>
              </a:rPr>
              <a:t>te</a:t>
            </a:r>
            <a:r>
              <a:rPr lang="en-US" sz="1200" spc="-10" dirty="0">
                <a:solidFill>
                  <a:srgbClr val="000000"/>
                </a:solidFill>
              </a:rPr>
              <a:t> ability to monitor in production and collect data that then yields actionable</a:t>
            </a:r>
            <a:r>
              <a:rPr lang="en-US" sz="1200" spc="-10" baseline="0" dirty="0">
                <a:solidFill>
                  <a:srgbClr val="000000"/>
                </a:solidFill>
              </a:rPr>
              <a:t> insights. </a:t>
            </a:r>
            <a:r>
              <a:rPr lang="en-US" sz="1200" spc="-10" dirty="0">
                <a:solidFill>
                  <a:srgbClr val="000000"/>
                </a:solidFill>
              </a:rPr>
              <a:t>This is the </a:t>
            </a:r>
            <a:r>
              <a:rPr lang="en-US" sz="1200" b="1" spc="-10" dirty="0">
                <a:solidFill>
                  <a:srgbClr val="000000"/>
                </a:solidFill>
              </a:rPr>
              <a:t>shift-right process</a:t>
            </a:r>
          </a:p>
          <a:p>
            <a:pPr marL="171450" indent="-171450">
              <a:buFont typeface="Arial" panose="020B0604020202020204" pitchFamily="34" charset="0"/>
              <a:buChar char="•"/>
            </a:pPr>
            <a:r>
              <a:rPr lang="en-US" sz="1200" b="0" spc="-10" dirty="0">
                <a:solidFill>
                  <a:srgbClr val="000000"/>
                </a:solidFill>
              </a:rPr>
              <a:t>Practices like testing in production, experimentation/a-b testing and user telemetry collection are all shift-right practices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3/7/2017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2993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50464" rtl="0" eaLnBrk="1" fontAlgn="auto" latinLnBrk="0" hangingPunct="1">
              <a:lnSpc>
                <a:spcPct val="90000"/>
              </a:lnSpc>
              <a:spcBef>
                <a:spcPts val="0"/>
              </a:spcBef>
              <a:spcAft>
                <a:spcPts val="346"/>
              </a:spcAft>
              <a:buClrTx/>
              <a:buSzTx/>
              <a:buFont typeface="Arial" panose="020B0604020202020204" pitchFamily="34" charset="0"/>
              <a:buChar char="•"/>
              <a:tabLst/>
              <a:defRPr/>
            </a:pPr>
            <a:r>
              <a:rPr lang="en-US" sz="1200" b="0" i="0" baseline="0" dirty="0">
                <a:latin typeface="Segoe UI" panose="020B0502040204020203" pitchFamily="34" charset="0"/>
                <a:cs typeface="Segoe UI" panose="020B0502040204020203" pitchFamily="34" charset="0"/>
              </a:rPr>
              <a:t>DevOps practices are key to cloud adoption</a:t>
            </a:r>
          </a:p>
          <a:p>
            <a:pPr marL="171450" marR="0" lvl="0" indent="-171450" algn="l" defTabSz="950464" rtl="0" eaLnBrk="1" fontAlgn="auto" latinLnBrk="0" hangingPunct="1">
              <a:lnSpc>
                <a:spcPct val="90000"/>
              </a:lnSpc>
              <a:spcBef>
                <a:spcPts val="0"/>
              </a:spcBef>
              <a:spcAft>
                <a:spcPts val="346"/>
              </a:spcAft>
              <a:buClrTx/>
              <a:buSzTx/>
              <a:buFont typeface="Arial" panose="020B0604020202020204" pitchFamily="34" charset="0"/>
              <a:buChar char="•"/>
              <a:tabLst/>
              <a:defRPr/>
            </a:pPr>
            <a:r>
              <a:rPr lang="en-US" sz="1200" b="0" i="0" baseline="0" dirty="0">
                <a:latin typeface="Segoe UI" panose="020B0502040204020203" pitchFamily="34" charset="0"/>
                <a:cs typeface="Segoe UI" panose="020B0502040204020203" pitchFamily="34" charset="0"/>
              </a:rPr>
              <a:t>For most organizations, moving to the cloud is a daunting task</a:t>
            </a:r>
          </a:p>
          <a:p>
            <a:pPr marL="171450" marR="0" lvl="0" indent="-171450" algn="l" defTabSz="950464" rtl="0" eaLnBrk="1" fontAlgn="auto" latinLnBrk="0" hangingPunct="1">
              <a:lnSpc>
                <a:spcPct val="90000"/>
              </a:lnSpc>
              <a:spcBef>
                <a:spcPts val="0"/>
              </a:spcBef>
              <a:spcAft>
                <a:spcPts val="346"/>
              </a:spcAft>
              <a:buClrTx/>
              <a:buSzTx/>
              <a:buFont typeface="Arial" panose="020B0604020202020204" pitchFamily="34" charset="0"/>
              <a:buChar char="•"/>
              <a:tabLst/>
              <a:defRPr/>
            </a:pPr>
            <a:r>
              <a:rPr lang="en-US" sz="1200" b="0" i="0" baseline="0" dirty="0">
                <a:latin typeface="Segoe UI" panose="020B0502040204020203" pitchFamily="34" charset="0"/>
                <a:cs typeface="Segoe UI" panose="020B0502040204020203" pitchFamily="34" charset="0"/>
              </a:rPr>
              <a:t>Today’s modern release pipelines target Cloud by default</a:t>
            </a:r>
          </a:p>
          <a:p>
            <a:pPr marL="171450" marR="0" lvl="0" indent="-171450" algn="l" defTabSz="950464" rtl="0" eaLnBrk="1" fontAlgn="auto" latinLnBrk="0" hangingPunct="1">
              <a:lnSpc>
                <a:spcPct val="90000"/>
              </a:lnSpc>
              <a:spcBef>
                <a:spcPts val="0"/>
              </a:spcBef>
              <a:spcAft>
                <a:spcPts val="346"/>
              </a:spcAft>
              <a:buClrTx/>
              <a:buSzTx/>
              <a:buFont typeface="Arial" panose="020B0604020202020204" pitchFamily="34" charset="0"/>
              <a:buChar char="•"/>
              <a:tabLst/>
              <a:defRPr/>
            </a:pPr>
            <a:r>
              <a:rPr lang="en-US" sz="1200" b="0" i="0" baseline="0" dirty="0">
                <a:latin typeface="Segoe UI" panose="020B0502040204020203" pitchFamily="34" charset="0"/>
                <a:cs typeface="Segoe UI" panose="020B0502040204020203" pitchFamily="34" charset="0"/>
              </a:rPr>
              <a:t>This enables any organization to deploy to the cloud continuously thereby unlocking the fundamental benefits of DevOps - for example scaling on demand and paying only for what you really use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3/7/2017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1474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summarize, here are the key things I would like you to take away from this session</a:t>
            </a:r>
          </a:p>
          <a:p>
            <a:pPr marL="171450" indent="-171450">
              <a:buFont typeface="Arial" panose="020B0604020202020204" pitchFamily="34" charset="0"/>
              <a:buChar char="•"/>
            </a:pPr>
            <a:r>
              <a:rPr lang="en-US" dirty="0"/>
              <a:t>We have a truly first-class Java DevOps offering and our solution works with </a:t>
            </a:r>
            <a:r>
              <a:rPr lang="en-US" b="1" dirty="0"/>
              <a:t>any app, any code and any platform</a:t>
            </a:r>
          </a:p>
          <a:p>
            <a:pPr marL="171450" indent="-171450">
              <a:buFont typeface="Arial" panose="020B0604020202020204" pitchFamily="34" charset="0"/>
              <a:buChar char="•"/>
            </a:pPr>
            <a:r>
              <a:rPr lang="en-US" dirty="0"/>
              <a:t>To reduce cycle time and deliver software faster, more and more testing is </a:t>
            </a:r>
            <a:r>
              <a:rPr lang="en-US" b="1" dirty="0"/>
              <a:t>shifting left into the developer’s Inner Loop</a:t>
            </a:r>
          </a:p>
          <a:p>
            <a:pPr marL="171450" indent="-171450">
              <a:buFont typeface="Arial" panose="020B0604020202020204" pitchFamily="34" charset="0"/>
              <a:buChar char="•"/>
            </a:pPr>
            <a:r>
              <a:rPr lang="en-US" dirty="0"/>
              <a:t>A </a:t>
            </a:r>
            <a:r>
              <a:rPr lang="en-US" b="1" dirty="0"/>
              <a:t>cloud-optimized delivery pipeline</a:t>
            </a:r>
            <a:r>
              <a:rPr lang="en-US" dirty="0"/>
              <a:t> will help you adopt the Cloud faster and unlock its unique benefits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3/7/2017 9:32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8457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1" dirty="0">
                <a:latin typeface="Segoe UI" panose="020B0502040204020203" pitchFamily="34" charset="0"/>
                <a:cs typeface="Segoe UI" panose="020B0502040204020203" pitchFamily="34" charset="0"/>
              </a:rPr>
              <a:t>The First Way</a:t>
            </a:r>
            <a:r>
              <a:rPr lang="en-US" sz="1200" b="1" baseline="0" dirty="0">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emphasizes the performance of the entire system, as opposed to the performance of a specific silo of work or department</a:t>
            </a:r>
            <a:r>
              <a:rPr lang="en-US" sz="1200" baseline="0" dirty="0">
                <a:latin typeface="Segoe UI" panose="020B0502040204020203" pitchFamily="34" charset="0"/>
                <a:cs typeface="Segoe UI" panose="020B0502040204020203" pitchFamily="34" charset="0"/>
              </a:rPr>
              <a:t> - </a:t>
            </a:r>
            <a:r>
              <a:rPr lang="en-US" sz="1200" dirty="0">
                <a:latin typeface="Segoe UI" panose="020B0502040204020203" pitchFamily="34" charset="0"/>
                <a:cs typeface="Segoe UI" panose="020B0502040204020203" pitchFamily="34" charset="0"/>
              </a:rPr>
              <a:t>this can be as large as a division (e.g., Development or IT Operations) or as small as an individual contributor (e.g., a developer, system administrator).</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200" dirty="0">
              <a:latin typeface="Segoe UI" panose="020B0502040204020203" pitchFamily="34" charset="0"/>
              <a:cs typeface="Segoe UI" panose="020B0502040204020203"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It begins when requirements are identified (e.g., by the business or IT), are built in Development, and then transitioned into IT Operations, where the value is delivered to the customer.</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ea typeface="Calibri" panose="020F0502020204030204" pitchFamily="34" charset="0"/>
                <a:cs typeface="Segoe UI" panose="020B0502040204020203" pitchFamily="34" charset="0"/>
              </a:rPr>
              <a:t>When we</a:t>
            </a:r>
            <a:r>
              <a:rPr lang="en-US" sz="1200" baseline="0" dirty="0">
                <a:latin typeface="Segoe UI" panose="020B0502040204020203" pitchFamily="34" charset="0"/>
                <a:ea typeface="Calibri" panose="020F0502020204030204" pitchFamily="34" charset="0"/>
                <a:cs typeface="Segoe UI" panose="020B0502040204020203" pitchFamily="34" charset="0"/>
              </a:rPr>
              <a:t> </a:t>
            </a:r>
            <a:r>
              <a:rPr lang="en-US" sz="1200" dirty="0">
                <a:latin typeface="Segoe UI" panose="020B0502040204020203" pitchFamily="34" charset="0"/>
                <a:ea typeface="Calibri" panose="020F0502020204030204" pitchFamily="34" charset="0"/>
                <a:cs typeface="Segoe UI" panose="020B0502040204020203" pitchFamily="34" charset="0"/>
              </a:rPr>
              <a:t>think as a system, we can focus clearly on the </a:t>
            </a:r>
            <a:r>
              <a:rPr lang="en-US" sz="1200" i="1" dirty="0">
                <a:latin typeface="Segoe UI" panose="020B0502040204020203" pitchFamily="34" charset="0"/>
                <a:ea typeface="Calibri" panose="020F0502020204030204" pitchFamily="34" charset="0"/>
                <a:cs typeface="Segoe UI" panose="020B0502040204020203" pitchFamily="34" charset="0"/>
              </a:rPr>
              <a:t>business value</a:t>
            </a:r>
            <a:r>
              <a:rPr lang="en-US" sz="1200" dirty="0">
                <a:latin typeface="Segoe UI" panose="020B0502040204020203" pitchFamily="34" charset="0"/>
                <a:ea typeface="Calibri" panose="020F0502020204030204" pitchFamily="34" charset="0"/>
                <a:cs typeface="Segoe UI" panose="020B0502040204020203" pitchFamily="34" charset="0"/>
              </a:rPr>
              <a:t> that flows between business, </a:t>
            </a:r>
            <a:r>
              <a:rPr lang="en-US" sz="1200" dirty="0" err="1">
                <a:latin typeface="Segoe UI" panose="020B0502040204020203" pitchFamily="34" charset="0"/>
                <a:ea typeface="Calibri" panose="020F0502020204030204" pitchFamily="34" charset="0"/>
                <a:cs typeface="Segoe UI" panose="020B0502040204020203" pitchFamily="34" charset="0"/>
              </a:rPr>
              <a:t>dev</a:t>
            </a:r>
            <a:r>
              <a:rPr lang="en-US" sz="1200" dirty="0">
                <a:latin typeface="Segoe UI" panose="020B0502040204020203" pitchFamily="34" charset="0"/>
                <a:ea typeface="Calibri" panose="020F0502020204030204" pitchFamily="34" charset="0"/>
                <a:cs typeface="Segoe UI" panose="020B0502040204020203" pitchFamily="34" charset="0"/>
              </a:rPr>
              <a:t>, ops, and end users.</a:t>
            </a:r>
            <a:endParaRPr lang="en-US" sz="1200" dirty="0">
              <a:latin typeface="Segoe UI" panose="020B0502040204020203" pitchFamily="34" charset="0"/>
              <a:cs typeface="Segoe UI" panose="020B0502040204020203"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The outcomes of putting the First Way into practice include never passing a known defect to downstream work centers, never allowing local optimization to create global degradation, always seeking to increase flow, and always seeking to achieve profound understanding of the whole system.</a:t>
            </a:r>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3/7/2017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400813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a:latin typeface="Segoe UI" panose="020B0502040204020203" pitchFamily="34" charset="0"/>
                <a:cs typeface="Segoe UI" panose="020B0502040204020203" pitchFamily="34" charset="0"/>
              </a:rPr>
              <a:t>The Second Way</a:t>
            </a:r>
            <a:r>
              <a:rPr lang="en-US" sz="1200" dirty="0">
                <a:latin typeface="Segoe UI" panose="020B0502040204020203" pitchFamily="34" charset="0"/>
                <a:cs typeface="Segoe UI" panose="020B0502040204020203" pitchFamily="34" charset="0"/>
              </a:rPr>
              <a:t> is about creating right to left feedback loops.</a:t>
            </a:r>
          </a:p>
          <a:p>
            <a:pPr marL="0" indent="0">
              <a:buFont typeface="Arial" panose="020B0604020202020204" pitchFamily="34" charset="0"/>
              <a:buNone/>
            </a:pPr>
            <a:endParaRPr lang="en-US" sz="12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 goal of almost any process improvement initiative is to shorten feedback loops so necessary corrections can be made quickly and continuously.</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 outcomes of the Second Way include understanding and responding to all customers, internal and external, shortening and amplifying all feedback loops, and embedding knowledge where we need it.</a:t>
            </a:r>
            <a:endParaRPr lang="en-US" sz="1200" b="1"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3/7/2017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819582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dirty="0">
                <a:latin typeface="Segoe UI" panose="020B0502040204020203" pitchFamily="34" charset="0"/>
                <a:cs typeface="Segoe UI" panose="020B0502040204020203" pitchFamily="34" charset="0"/>
              </a:rPr>
              <a:t>The Third Way</a:t>
            </a:r>
            <a:r>
              <a:rPr lang="en-US" sz="1200" dirty="0">
                <a:latin typeface="Segoe UI" panose="020B0502040204020203" pitchFamily="34" charset="0"/>
                <a:cs typeface="Segoe UI" panose="020B0502040204020203" pitchFamily="34" charset="0"/>
              </a:rPr>
              <a:t> is about creating a culture that fosters two things: continual experimentation, taking risks and learning from failure; and understanding that repetition and practice is the prerequisite to mastery.</a:t>
            </a:r>
          </a:p>
          <a:p>
            <a:pPr marL="0" indent="0">
              <a:buFont typeface="Arial" panose="020B0604020202020204" pitchFamily="34" charset="0"/>
              <a:buNone/>
            </a:pPr>
            <a:endParaRPr lang="en-US" sz="12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Experimentation and taking risks are what ensures that we keep pushing to improve, even if it means going deeper into the danger zone than we’ve ever gone.</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And we need mastery of the skills that can help us retreat out of the danger zone when we’ve gone too far.</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The outcomes of the Third Way include allocating time for the improvement of daily work, creating rituals that reward the team for taking risks, and introducing faults into the system to increase resilience.</a:t>
            </a:r>
          </a:p>
          <a:p>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t>Build 2014</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t>3/7/2017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7544740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p:nvSpPr>
        <p:spPr>
          <a:xfrm>
            <a:off x="0" y="2567569"/>
            <a:ext cx="9144000" cy="2575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623888" y="2734835"/>
            <a:ext cx="7886700" cy="1297548"/>
          </a:xfrm>
        </p:spPr>
        <p:txBody>
          <a:bodyPr anchor="b"/>
          <a:lstStyle>
            <a:lvl1pPr>
              <a:defRPr sz="4500">
                <a:solidFill>
                  <a:schemeClr val="bg1"/>
                </a:solidFill>
              </a:defRPr>
            </a:lvl1pPr>
          </a:lstStyle>
          <a:p>
            <a:r>
              <a:rPr lang="en-US"/>
              <a:t>Click to edit Master title style</a:t>
            </a:r>
            <a:endParaRPr lang="en-GB"/>
          </a:p>
        </p:txBody>
      </p:sp>
      <p:sp>
        <p:nvSpPr>
          <p:cNvPr id="16" name="Text Placeholder 2"/>
          <p:cNvSpPr>
            <a:spLocks noGrp="1"/>
          </p:cNvSpPr>
          <p:nvPr>
            <p:ph type="body" idx="1"/>
          </p:nvPr>
        </p:nvSpPr>
        <p:spPr>
          <a:xfrm>
            <a:off x="623888" y="4052624"/>
            <a:ext cx="7886700" cy="848334"/>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5776585" y="1016509"/>
            <a:ext cx="2313710" cy="1067975"/>
          </a:xfrm>
          <a:prstGeom prst="rect">
            <a:avLst/>
          </a:prstGeom>
        </p:spPr>
      </p:pic>
    </p:spTree>
    <p:extLst>
      <p:ext uri="{BB962C8B-B14F-4D97-AF65-F5344CB8AC3E}">
        <p14:creationId xmlns:p14="http://schemas.microsoft.com/office/powerpoint/2010/main" val="191995176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GB"/>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6686799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20902065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Contact">
    <p:spTree>
      <p:nvGrpSpPr>
        <p:cNvPr id="1" name=""/>
        <p:cNvGrpSpPr/>
        <p:nvPr/>
      </p:nvGrpSpPr>
      <p:grpSpPr>
        <a:xfrm>
          <a:off x="0" y="0"/>
          <a:ext cx="0" cy="0"/>
          <a:chOff x="0" y="0"/>
          <a:chExt cx="0" cy="0"/>
        </a:xfrm>
      </p:grpSpPr>
      <p:sp>
        <p:nvSpPr>
          <p:cNvPr id="18" name="TextBox 17"/>
          <p:cNvSpPr txBox="1"/>
          <p:nvPr userDrawn="1"/>
        </p:nvSpPr>
        <p:spPr>
          <a:xfrm>
            <a:off x="1545735" y="878009"/>
            <a:ext cx="1912703" cy="300082"/>
          </a:xfrm>
          <a:prstGeom prst="rect">
            <a:avLst/>
          </a:prstGeom>
          <a:noFill/>
        </p:spPr>
        <p:txBody>
          <a:bodyPr wrap="none" rtlCol="0">
            <a:spAutoFit/>
          </a:bodyPr>
          <a:lstStyle/>
          <a:p>
            <a:r>
              <a:rPr lang="en-GB" sz="1350" dirty="0">
                <a:latin typeface="Segoe UI Light" pitchFamily="34" charset="0"/>
              </a:rPr>
              <a:t>blogs.blackmarble.co.uk</a:t>
            </a:r>
          </a:p>
        </p:txBody>
      </p:sp>
      <p:sp>
        <p:nvSpPr>
          <p:cNvPr id="19" name="TextBox 18"/>
          <p:cNvSpPr txBox="1"/>
          <p:nvPr userDrawn="1"/>
        </p:nvSpPr>
        <p:spPr>
          <a:xfrm>
            <a:off x="1545734" y="1636759"/>
            <a:ext cx="1596912" cy="300082"/>
          </a:xfrm>
          <a:prstGeom prst="rect">
            <a:avLst/>
          </a:prstGeom>
          <a:noFill/>
        </p:spPr>
        <p:txBody>
          <a:bodyPr wrap="none" rtlCol="0">
            <a:spAutoFit/>
          </a:bodyPr>
          <a:lstStyle/>
          <a:p>
            <a:r>
              <a:rPr lang="en-GB" sz="1350" dirty="0">
                <a:latin typeface="Segoe UI Light" pitchFamily="34" charset="0"/>
              </a:rPr>
              <a:t>+44 (0)1274 300175</a:t>
            </a:r>
          </a:p>
        </p:txBody>
      </p:sp>
      <p:sp>
        <p:nvSpPr>
          <p:cNvPr id="20" name="TextBox 19"/>
          <p:cNvSpPr txBox="1"/>
          <p:nvPr userDrawn="1"/>
        </p:nvSpPr>
        <p:spPr>
          <a:xfrm>
            <a:off x="1545734" y="2391325"/>
            <a:ext cx="1223412" cy="300082"/>
          </a:xfrm>
          <a:prstGeom prst="rect">
            <a:avLst/>
          </a:prstGeom>
          <a:noFill/>
        </p:spPr>
        <p:txBody>
          <a:bodyPr wrap="none" rtlCol="0">
            <a:spAutoFit/>
          </a:bodyPr>
          <a:lstStyle/>
          <a:p>
            <a:r>
              <a:rPr lang="en-GB" sz="1350" dirty="0">
                <a:latin typeface="Segoe UI Light" pitchFamily="34" charset="0"/>
              </a:rPr>
              <a:t>@</a:t>
            </a:r>
            <a:r>
              <a:rPr lang="en-GB" sz="1350" dirty="0" err="1">
                <a:latin typeface="Segoe UI Light" pitchFamily="34" charset="0"/>
              </a:rPr>
              <a:t>blackmarble</a:t>
            </a:r>
            <a:endParaRPr lang="en-GB" sz="1350" dirty="0">
              <a:latin typeface="Segoe UI Light" pitchFamily="34" charset="0"/>
            </a:endParaRPr>
          </a:p>
        </p:txBody>
      </p:sp>
      <p:sp>
        <p:nvSpPr>
          <p:cNvPr id="21" name="TextBox 20"/>
          <p:cNvSpPr txBox="1"/>
          <p:nvPr userDrawn="1"/>
        </p:nvSpPr>
        <p:spPr>
          <a:xfrm>
            <a:off x="1545735" y="3145891"/>
            <a:ext cx="1417119" cy="300082"/>
          </a:xfrm>
          <a:prstGeom prst="rect">
            <a:avLst/>
          </a:prstGeom>
          <a:noFill/>
        </p:spPr>
        <p:txBody>
          <a:bodyPr wrap="none" rtlCol="0">
            <a:spAutoFit/>
          </a:bodyPr>
          <a:lstStyle/>
          <a:p>
            <a:r>
              <a:rPr lang="en-GB" sz="1350" dirty="0">
                <a:latin typeface="Segoe UI Light" pitchFamily="34" charset="0"/>
              </a:rPr>
              <a:t>Black Marble Ltd.</a:t>
            </a:r>
          </a:p>
        </p:txBody>
      </p:sp>
      <p:sp>
        <p:nvSpPr>
          <p:cNvPr id="22" name="TextBox 21"/>
          <p:cNvSpPr txBox="1"/>
          <p:nvPr userDrawn="1"/>
        </p:nvSpPr>
        <p:spPr>
          <a:xfrm>
            <a:off x="1545734" y="3900457"/>
            <a:ext cx="1107996" cy="300082"/>
          </a:xfrm>
          <a:prstGeom prst="rect">
            <a:avLst/>
          </a:prstGeom>
          <a:noFill/>
        </p:spPr>
        <p:txBody>
          <a:bodyPr wrap="none" rtlCol="0">
            <a:spAutoFit/>
          </a:bodyPr>
          <a:lstStyle/>
          <a:p>
            <a:r>
              <a:rPr lang="en-GB" sz="1350" dirty="0">
                <a:latin typeface="Segoe UI Light" pitchFamily="34" charset="0"/>
              </a:rPr>
              <a:t>Black Marble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5332" y="3746915"/>
            <a:ext cx="584085" cy="584085"/>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5332" y="1483216"/>
            <a:ext cx="584085" cy="584085"/>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5332" y="728650"/>
            <a:ext cx="584085" cy="584085"/>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5332" y="2237782"/>
            <a:ext cx="584085" cy="584085"/>
          </a:xfrm>
          <a:prstGeom prst="rect">
            <a:avLst/>
          </a:prstGeom>
        </p:spPr>
      </p:pic>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95332" y="2992348"/>
            <a:ext cx="584085" cy="584085"/>
          </a:xfrm>
          <a:prstGeom prst="rect">
            <a:avLst/>
          </a:prstGeom>
        </p:spPr>
      </p:pic>
      <p:pic>
        <p:nvPicPr>
          <p:cNvPr id="15" name="Picture 14"/>
          <p:cNvPicPr/>
          <p:nvPr userDrawn="1"/>
        </p:nvPicPr>
        <p:blipFill>
          <a:blip r:embed="rId7">
            <a:extLst>
              <a:ext uri="{28A0092B-C50C-407E-A947-70E740481C1C}">
                <a14:useLocalDpi xmlns:a14="http://schemas.microsoft.com/office/drawing/2010/main" val="0"/>
              </a:ext>
            </a:extLst>
          </a:blip>
          <a:stretch>
            <a:fillRect/>
          </a:stretch>
        </p:blipFill>
        <p:spPr>
          <a:xfrm>
            <a:off x="5776585" y="1028538"/>
            <a:ext cx="2313710" cy="1043916"/>
          </a:xfrm>
          <a:prstGeom prst="rect">
            <a:avLst/>
          </a:prstGeom>
        </p:spPr>
      </p:pic>
      <p:pic>
        <p:nvPicPr>
          <p:cNvPr id="14" name="Picture 1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4101169" y="2499103"/>
            <a:ext cx="4035995" cy="1285979"/>
          </a:xfrm>
          <a:prstGeom prst="rect">
            <a:avLst/>
          </a:prstGeom>
        </p:spPr>
      </p:pic>
    </p:spTree>
    <p:extLst>
      <p:ext uri="{BB962C8B-B14F-4D97-AF65-F5344CB8AC3E}">
        <p14:creationId xmlns:p14="http://schemas.microsoft.com/office/powerpoint/2010/main" val="355021520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03746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3" name="Picture 2" descr="C:\Users\rik\Pictures\BizTalk_h_rgb.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3410" y="3313091"/>
            <a:ext cx="943781" cy="3308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3409" y="1351834"/>
            <a:ext cx="2178679" cy="3112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3410" y="2639917"/>
            <a:ext cx="1280798" cy="3223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03409" y="2015975"/>
            <a:ext cx="1541505" cy="2731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9740" y="700699"/>
            <a:ext cx="2137529" cy="31581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3409" y="4001616"/>
            <a:ext cx="1592237" cy="317904"/>
          </a:xfrm>
          <a:prstGeom prst="rect">
            <a:avLst/>
          </a:prstGeom>
        </p:spPr>
      </p:pic>
      <p:pic>
        <p:nvPicPr>
          <p:cNvPr id="10" name="Picture 9"/>
          <p:cNvPicPr/>
          <p:nvPr/>
        </p:nvPicPr>
        <p:blipFill>
          <a:blip r:embed="rId8">
            <a:extLst>
              <a:ext uri="{28A0092B-C50C-407E-A947-70E740481C1C}">
                <a14:useLocalDpi xmlns:a14="http://schemas.microsoft.com/office/drawing/2010/main" val="0"/>
              </a:ext>
            </a:extLst>
          </a:blip>
          <a:stretch>
            <a:fillRect/>
          </a:stretch>
        </p:blipFill>
        <p:spPr>
          <a:xfrm>
            <a:off x="5776585" y="1016509"/>
            <a:ext cx="2313710" cy="1067975"/>
          </a:xfrm>
          <a:prstGeom prst="rect">
            <a:avLst/>
          </a:prstGeom>
        </p:spPr>
      </p:pic>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05443" y="2503860"/>
            <a:ext cx="2761668" cy="1711751"/>
          </a:xfrm>
          <a:prstGeom prst="rect">
            <a:avLst/>
          </a:prstGeom>
        </p:spPr>
      </p:pic>
    </p:spTree>
    <p:extLst>
      <p:ext uri="{BB962C8B-B14F-4D97-AF65-F5344CB8AC3E}">
        <p14:creationId xmlns:p14="http://schemas.microsoft.com/office/powerpoint/2010/main" val="250525503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0" name="Picture 9"/>
          <p:cNvPicPr/>
          <p:nvPr/>
        </p:nvPicPr>
        <p:blipFill>
          <a:blip r:embed="rId2">
            <a:extLst>
              <a:ext uri="{28A0092B-C50C-407E-A947-70E740481C1C}">
                <a14:useLocalDpi xmlns:a14="http://schemas.microsoft.com/office/drawing/2010/main" val="0"/>
              </a:ext>
            </a:extLst>
          </a:blip>
          <a:stretch>
            <a:fillRect/>
          </a:stretch>
        </p:blipFill>
        <p:spPr>
          <a:xfrm>
            <a:off x="5776585" y="1016509"/>
            <a:ext cx="2313710" cy="1067975"/>
          </a:xfrm>
          <a:prstGeom prst="rect">
            <a:avLst/>
          </a:prstGeom>
        </p:spPr>
      </p:pic>
      <p:sp>
        <p:nvSpPr>
          <p:cNvPr id="18" name="TextBox 17"/>
          <p:cNvSpPr txBox="1"/>
          <p:nvPr/>
        </p:nvSpPr>
        <p:spPr>
          <a:xfrm>
            <a:off x="1545735" y="878009"/>
            <a:ext cx="1912703" cy="300082"/>
          </a:xfrm>
          <a:prstGeom prst="rect">
            <a:avLst/>
          </a:prstGeom>
          <a:noFill/>
        </p:spPr>
        <p:txBody>
          <a:bodyPr wrap="none" rtlCol="0">
            <a:spAutoFit/>
          </a:bodyPr>
          <a:lstStyle/>
          <a:p>
            <a:r>
              <a:rPr lang="en-GB" sz="1350" dirty="0">
                <a:latin typeface="Segoe UI Light" pitchFamily="34" charset="0"/>
              </a:rPr>
              <a:t>blogs.blackmarble.co.uk</a:t>
            </a:r>
          </a:p>
        </p:txBody>
      </p:sp>
      <p:sp>
        <p:nvSpPr>
          <p:cNvPr id="19" name="TextBox 18"/>
          <p:cNvSpPr txBox="1"/>
          <p:nvPr/>
        </p:nvSpPr>
        <p:spPr>
          <a:xfrm>
            <a:off x="1545734" y="1636759"/>
            <a:ext cx="1596912" cy="300082"/>
          </a:xfrm>
          <a:prstGeom prst="rect">
            <a:avLst/>
          </a:prstGeom>
          <a:noFill/>
        </p:spPr>
        <p:txBody>
          <a:bodyPr wrap="none" rtlCol="0">
            <a:spAutoFit/>
          </a:bodyPr>
          <a:lstStyle/>
          <a:p>
            <a:r>
              <a:rPr lang="en-GB" sz="1350" dirty="0">
                <a:latin typeface="Segoe UI Light" pitchFamily="34" charset="0"/>
              </a:rPr>
              <a:t>+44 (0)1274 300175</a:t>
            </a:r>
          </a:p>
        </p:txBody>
      </p:sp>
      <p:sp>
        <p:nvSpPr>
          <p:cNvPr id="20" name="TextBox 19"/>
          <p:cNvSpPr txBox="1"/>
          <p:nvPr/>
        </p:nvSpPr>
        <p:spPr>
          <a:xfrm>
            <a:off x="1545734" y="2391325"/>
            <a:ext cx="1223412" cy="300082"/>
          </a:xfrm>
          <a:prstGeom prst="rect">
            <a:avLst/>
          </a:prstGeom>
          <a:noFill/>
        </p:spPr>
        <p:txBody>
          <a:bodyPr wrap="none" rtlCol="0">
            <a:spAutoFit/>
          </a:bodyPr>
          <a:lstStyle/>
          <a:p>
            <a:r>
              <a:rPr lang="en-GB" sz="1350" dirty="0">
                <a:latin typeface="Segoe UI Light" pitchFamily="34" charset="0"/>
              </a:rPr>
              <a:t>@</a:t>
            </a:r>
            <a:r>
              <a:rPr lang="en-GB" sz="1350" dirty="0" err="1">
                <a:latin typeface="Segoe UI Light" pitchFamily="34" charset="0"/>
              </a:rPr>
              <a:t>blackmarble</a:t>
            </a:r>
            <a:endParaRPr lang="en-GB" sz="1350" dirty="0">
              <a:latin typeface="Segoe UI Light" pitchFamily="34" charset="0"/>
            </a:endParaRPr>
          </a:p>
        </p:txBody>
      </p:sp>
      <p:sp>
        <p:nvSpPr>
          <p:cNvPr id="21" name="TextBox 20"/>
          <p:cNvSpPr txBox="1"/>
          <p:nvPr/>
        </p:nvSpPr>
        <p:spPr>
          <a:xfrm>
            <a:off x="1545735" y="3145891"/>
            <a:ext cx="1417119" cy="300082"/>
          </a:xfrm>
          <a:prstGeom prst="rect">
            <a:avLst/>
          </a:prstGeom>
          <a:noFill/>
        </p:spPr>
        <p:txBody>
          <a:bodyPr wrap="none" rtlCol="0">
            <a:spAutoFit/>
          </a:bodyPr>
          <a:lstStyle/>
          <a:p>
            <a:r>
              <a:rPr lang="en-GB" sz="1350" dirty="0">
                <a:latin typeface="Segoe UI Light" pitchFamily="34" charset="0"/>
              </a:rPr>
              <a:t>Black Marble Ltd.</a:t>
            </a:r>
          </a:p>
        </p:txBody>
      </p:sp>
      <p:sp>
        <p:nvSpPr>
          <p:cNvPr id="22" name="TextBox 21"/>
          <p:cNvSpPr txBox="1"/>
          <p:nvPr/>
        </p:nvSpPr>
        <p:spPr>
          <a:xfrm>
            <a:off x="1545734" y="3900457"/>
            <a:ext cx="1107996" cy="300082"/>
          </a:xfrm>
          <a:prstGeom prst="rect">
            <a:avLst/>
          </a:prstGeom>
          <a:noFill/>
        </p:spPr>
        <p:txBody>
          <a:bodyPr wrap="none" rtlCol="0">
            <a:spAutoFit/>
          </a:bodyPr>
          <a:lstStyle/>
          <a:p>
            <a:r>
              <a:rPr lang="en-GB" sz="1350" dirty="0">
                <a:latin typeface="Segoe UI Light" pitchFamily="34" charset="0"/>
              </a:rPr>
              <a:t>Black Marble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332" y="3746915"/>
            <a:ext cx="584085" cy="58408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332" y="1483216"/>
            <a:ext cx="584085" cy="58408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332" y="728650"/>
            <a:ext cx="584085" cy="58408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332" y="2237782"/>
            <a:ext cx="584085" cy="584085"/>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5332" y="2992348"/>
            <a:ext cx="584085" cy="584085"/>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05443" y="2503860"/>
            <a:ext cx="2761668" cy="1711751"/>
          </a:xfrm>
          <a:prstGeom prst="rect">
            <a:avLst/>
          </a:prstGeom>
        </p:spPr>
      </p:pic>
    </p:spTree>
    <p:extLst>
      <p:ext uri="{BB962C8B-B14F-4D97-AF65-F5344CB8AC3E}">
        <p14:creationId xmlns:p14="http://schemas.microsoft.com/office/powerpoint/2010/main" val="55074090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1451718449"/>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GB"/>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GB"/>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305519891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42560339"/>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3603503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5110580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3788646"/>
            <a:ext cx="7772400" cy="460210"/>
          </a:xfrm>
        </p:spPr>
        <p:txBody>
          <a:bodyPr/>
          <a:lstStyle>
            <a:lvl1pPr algn="ctr">
              <a:defRPr>
                <a:solidFill>
                  <a:srgbClr val="F0EBDB"/>
                </a:solidFill>
              </a:defRPr>
            </a:lvl1pPr>
          </a:lstStyle>
          <a:p>
            <a:r>
              <a:rPr lang="en-US"/>
              <a:t>Click to edit Master title style</a:t>
            </a:r>
            <a:endParaRPr lang="nl-NL" dirty="0"/>
          </a:p>
        </p:txBody>
      </p:sp>
      <p:sp>
        <p:nvSpPr>
          <p:cNvPr id="3" name="Subtitel 2"/>
          <p:cNvSpPr>
            <a:spLocks noGrp="1"/>
          </p:cNvSpPr>
          <p:nvPr>
            <p:ph type="subTitle" idx="1" hasCustomPrompt="1"/>
          </p:nvPr>
        </p:nvSpPr>
        <p:spPr>
          <a:xfrm>
            <a:off x="685800" y="2932685"/>
            <a:ext cx="7772400" cy="846293"/>
          </a:xfrm>
        </p:spPr>
        <p:txBody>
          <a:bodyPr/>
          <a:lstStyle>
            <a:lvl1pPr marL="0" indent="0" algn="ctr">
              <a:buNone/>
              <a:defRPr>
                <a:solidFill>
                  <a:srgbClr val="FFFFFF"/>
                </a:solidFill>
              </a:defRPr>
            </a:lvl1pPr>
            <a:lvl2pPr marL="408091" indent="0" algn="ctr">
              <a:buNone/>
              <a:defRPr>
                <a:solidFill>
                  <a:schemeClr val="tx1">
                    <a:tint val="75000"/>
                  </a:schemeClr>
                </a:solidFill>
              </a:defRPr>
            </a:lvl2pPr>
            <a:lvl3pPr marL="816181" indent="0" algn="ctr">
              <a:buNone/>
              <a:defRPr>
                <a:solidFill>
                  <a:schemeClr val="tx1">
                    <a:tint val="75000"/>
                  </a:schemeClr>
                </a:solidFill>
              </a:defRPr>
            </a:lvl3pPr>
            <a:lvl4pPr marL="1224273" indent="0" algn="ctr">
              <a:buNone/>
              <a:defRPr>
                <a:solidFill>
                  <a:schemeClr val="tx1">
                    <a:tint val="75000"/>
                  </a:schemeClr>
                </a:solidFill>
              </a:defRPr>
            </a:lvl4pPr>
            <a:lvl5pPr marL="1632363" indent="0" algn="ctr">
              <a:buNone/>
              <a:defRPr>
                <a:solidFill>
                  <a:schemeClr val="tx1">
                    <a:tint val="75000"/>
                  </a:schemeClr>
                </a:solidFill>
              </a:defRPr>
            </a:lvl5pPr>
            <a:lvl6pPr marL="2040454" indent="0" algn="ctr">
              <a:buNone/>
              <a:defRPr>
                <a:solidFill>
                  <a:schemeClr val="tx1">
                    <a:tint val="75000"/>
                  </a:schemeClr>
                </a:solidFill>
              </a:defRPr>
            </a:lvl6pPr>
            <a:lvl7pPr marL="2448544" indent="0" algn="ctr">
              <a:buNone/>
              <a:defRPr>
                <a:solidFill>
                  <a:schemeClr val="tx1">
                    <a:tint val="75000"/>
                  </a:schemeClr>
                </a:solidFill>
              </a:defRPr>
            </a:lvl7pPr>
            <a:lvl8pPr marL="2856636" indent="0" algn="ctr">
              <a:buNone/>
              <a:defRPr>
                <a:solidFill>
                  <a:schemeClr val="tx1">
                    <a:tint val="75000"/>
                  </a:schemeClr>
                </a:solidFill>
              </a:defRPr>
            </a:lvl8pPr>
            <a:lvl9pPr marL="3264726" indent="0" algn="ctr">
              <a:buNone/>
              <a:defRPr>
                <a:solidFill>
                  <a:schemeClr val="tx1">
                    <a:tint val="75000"/>
                  </a:schemeClr>
                </a:solidFill>
              </a:defRPr>
            </a:lvl9pPr>
          </a:lstStyle>
          <a:p>
            <a:r>
              <a:rPr lang="fr-FR" dirty="0"/>
              <a:t>KLIK OM DE TITELSTIJL VAN HET MODEL TE BEWERKEN</a:t>
            </a:r>
            <a:endParaRPr lang="nl-NL" dirty="0"/>
          </a:p>
        </p:txBody>
      </p:sp>
      <p:sp>
        <p:nvSpPr>
          <p:cNvPr id="6" name="Tijdelijke aanduiding voor dianummer 5"/>
          <p:cNvSpPr>
            <a:spLocks noGrp="1"/>
          </p:cNvSpPr>
          <p:nvPr>
            <p:ph type="sldNum" sz="quarter" idx="12"/>
          </p:nvPr>
        </p:nvSpPr>
        <p:spPr>
          <a:xfrm>
            <a:off x="3515416" y="4768089"/>
            <a:ext cx="2090587" cy="273844"/>
          </a:xfrm>
        </p:spPr>
        <p:txBody>
          <a:bodyPr/>
          <a:lstStyle>
            <a:lvl1pPr algn="ctr">
              <a:defRPr>
                <a:solidFill>
                  <a:srgbClr val="5F8066"/>
                </a:solidFill>
              </a:defRPr>
            </a:lvl1pPr>
          </a:lstStyle>
          <a:p>
            <a:fld id="{240DB444-2262-AC4C-9DFC-5545C1C0EAAA}" type="slidenum">
              <a:rPr lang="nl-NL" smtClean="0"/>
              <a:pPr/>
              <a:t>‹#›</a:t>
            </a:fld>
            <a:endParaRPr lang="nl-NL" dirty="0"/>
          </a:p>
        </p:txBody>
      </p:sp>
    </p:spTree>
    <p:extLst>
      <p:ext uri="{BB962C8B-B14F-4D97-AF65-F5344CB8AC3E}">
        <p14:creationId xmlns:p14="http://schemas.microsoft.com/office/powerpoint/2010/main" val="1169698103"/>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fr-FR" dirty="0"/>
              <a:t>TITELSTIJL VAN MODEL BEWERKEN</a:t>
            </a:r>
            <a:endParaRPr lang="en-US" dirty="0"/>
          </a:p>
        </p:txBody>
      </p:sp>
    </p:spTree>
    <p:extLst>
      <p:ext uri="{BB962C8B-B14F-4D97-AF65-F5344CB8AC3E}">
        <p14:creationId xmlns:p14="http://schemas.microsoft.com/office/powerpoint/2010/main" val="9115343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3"/>
            <a:ext cx="4370070" cy="674749"/>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1523862"/>
            <a:ext cx="4370070"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1535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249172" y="358"/>
            <a:ext cx="6879655" cy="5143142"/>
          </a:xfrm>
          <a:prstGeom prst="rect">
            <a:avLst/>
          </a:prstGeom>
        </p:spPr>
      </p:pic>
      <p:sp>
        <p:nvSpPr>
          <p:cNvPr id="2" name="Title 1"/>
          <p:cNvSpPr>
            <a:spLocks noGrp="1"/>
          </p:cNvSpPr>
          <p:nvPr>
            <p:ph type="title" hasCustomPrompt="1"/>
          </p:nvPr>
        </p:nvSpPr>
        <p:spPr>
          <a:xfrm>
            <a:off x="399142" y="1563129"/>
            <a:ext cx="4172858" cy="917880"/>
          </a:xfrm>
          <a:noFill/>
        </p:spPr>
        <p:txBody>
          <a:bodyPr wrap="square"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84898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567569"/>
            <a:ext cx="9144000" cy="2575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2447112" y="2684656"/>
            <a:ext cx="6063476" cy="1389547"/>
          </a:xfrm>
        </p:spPr>
        <p:txBody>
          <a:bodyPr anchor="b"/>
          <a:lstStyle>
            <a:lvl1pPr>
              <a:defRPr sz="45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2447112" y="4094444"/>
            <a:ext cx="6063476" cy="681066"/>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5776585" y="1016509"/>
            <a:ext cx="2313710" cy="1067975"/>
          </a:xfrm>
          <a:prstGeom prst="rect">
            <a:avLst/>
          </a:prstGeom>
        </p:spPr>
      </p:pic>
      <p:sp>
        <p:nvSpPr>
          <p:cNvPr id="6" name="Picture Placeholder 5"/>
          <p:cNvSpPr>
            <a:spLocks noGrp="1"/>
          </p:cNvSpPr>
          <p:nvPr>
            <p:ph type="pic" sz="quarter" idx="10" hasCustomPrompt="1"/>
          </p:nvPr>
        </p:nvSpPr>
        <p:spPr>
          <a:xfrm>
            <a:off x="426540" y="1903723"/>
            <a:ext cx="1454294" cy="2871788"/>
          </a:xfrm>
        </p:spPr>
        <p:txBody>
          <a:bodyPr anchor="b"/>
          <a:lstStyle>
            <a:lvl1pPr marL="0" indent="0">
              <a:buNone/>
              <a:defRPr>
                <a:solidFill>
                  <a:schemeClr val="bg1"/>
                </a:solidFill>
              </a:defRPr>
            </a:lvl1pPr>
          </a:lstStyle>
          <a:p>
            <a:r>
              <a:rPr lang="en-GB" dirty="0"/>
              <a:t>Click to add mini-me</a:t>
            </a:r>
          </a:p>
        </p:txBody>
      </p:sp>
    </p:spTree>
    <p:extLst>
      <p:ext uri="{BB962C8B-B14F-4D97-AF65-F5344CB8AC3E}">
        <p14:creationId xmlns:p14="http://schemas.microsoft.com/office/powerpoint/2010/main" val="143184015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567569"/>
            <a:ext cx="9144000" cy="2575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354324" y="1494052"/>
            <a:ext cx="1937252" cy="3523997"/>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2447112" y="3114149"/>
            <a:ext cx="5916304" cy="643983"/>
          </a:xfrm>
        </p:spPr>
        <p:txBody>
          <a:bodyPr anchor="b"/>
          <a:lstStyle>
            <a:lvl1pPr>
              <a:defRPr sz="45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2447112" y="3875220"/>
            <a:ext cx="5916304" cy="121632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3160" y="2683422"/>
            <a:ext cx="245316" cy="245316"/>
          </a:xfrm>
          <a:prstGeom prst="rect">
            <a:avLst/>
          </a:prstGeom>
        </p:spPr>
      </p:pic>
      <p:sp>
        <p:nvSpPr>
          <p:cNvPr id="13" name="Text Placeholder 12"/>
          <p:cNvSpPr>
            <a:spLocks noGrp="1"/>
          </p:cNvSpPr>
          <p:nvPr>
            <p:ph type="body" sz="quarter" idx="11" hasCustomPrompt="1"/>
          </p:nvPr>
        </p:nvSpPr>
        <p:spPr>
          <a:xfrm>
            <a:off x="2692864" y="2667968"/>
            <a:ext cx="1741694" cy="276225"/>
          </a:xfrm>
        </p:spPr>
        <p:txBody>
          <a:bodyPr anchor="ctr">
            <a:normAutofit/>
          </a:bodyPr>
          <a:lstStyle>
            <a:lvl1pPr marL="0" indent="0">
              <a:buFontTx/>
              <a:buNone/>
              <a:defRPr sz="12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7112" y="2684657"/>
            <a:ext cx="245753" cy="245753"/>
          </a:xfrm>
          <a:prstGeom prst="rect">
            <a:avLst/>
          </a:prstGeom>
        </p:spPr>
      </p:pic>
      <p:sp>
        <p:nvSpPr>
          <p:cNvPr id="14" name="Text Placeholder 12"/>
          <p:cNvSpPr>
            <a:spLocks noGrp="1"/>
          </p:cNvSpPr>
          <p:nvPr>
            <p:ph type="body" sz="quarter" idx="12" hasCustomPrompt="1"/>
          </p:nvPr>
        </p:nvSpPr>
        <p:spPr>
          <a:xfrm>
            <a:off x="4808477" y="2667968"/>
            <a:ext cx="2079426" cy="276225"/>
          </a:xfrm>
        </p:spPr>
        <p:txBody>
          <a:bodyPr anchor="ctr">
            <a:normAutofit/>
          </a:bodyPr>
          <a:lstStyle>
            <a:lvl1pPr marL="0" indent="0">
              <a:buFontTx/>
              <a:buNone/>
              <a:defRPr sz="12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7828" y="2683422"/>
            <a:ext cx="253916" cy="253916"/>
          </a:xfrm>
          <a:prstGeom prst="rect">
            <a:avLst/>
          </a:prstGeom>
        </p:spPr>
      </p:pic>
      <p:sp>
        <p:nvSpPr>
          <p:cNvPr id="16" name="Text Placeholder 12"/>
          <p:cNvSpPr>
            <a:spLocks noGrp="1"/>
          </p:cNvSpPr>
          <p:nvPr>
            <p:ph type="body" sz="quarter" idx="13" hasCustomPrompt="1"/>
          </p:nvPr>
        </p:nvSpPr>
        <p:spPr>
          <a:xfrm>
            <a:off x="7261744" y="2667968"/>
            <a:ext cx="1750638" cy="276225"/>
          </a:xfrm>
        </p:spPr>
        <p:txBody>
          <a:bodyPr anchor="ctr">
            <a:normAutofit/>
          </a:bodyPr>
          <a:lstStyle>
            <a:lvl1pPr marL="0" indent="0">
              <a:buFontTx/>
              <a:buNone/>
              <a:defRPr sz="1200" baseline="0">
                <a:solidFill>
                  <a:schemeClr val="bg1"/>
                </a:solidFill>
              </a:defRPr>
            </a:lvl1pPr>
          </a:lstStyle>
          <a:p>
            <a:pPr lvl="0"/>
            <a:r>
              <a:rPr lang="en-US" dirty="0"/>
              <a:t>Click to add LinkedIn</a:t>
            </a:r>
          </a:p>
        </p:txBody>
      </p:sp>
    </p:spTree>
    <p:extLst>
      <p:ext uri="{BB962C8B-B14F-4D97-AF65-F5344CB8AC3E}">
        <p14:creationId xmlns:p14="http://schemas.microsoft.com/office/powerpoint/2010/main" val="398686024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peaker MVP">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567569"/>
            <a:ext cx="9144000" cy="2575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354324" y="1494052"/>
            <a:ext cx="1937252" cy="3523997"/>
          </a:xfrm>
        </p:spPr>
        <p:txBody>
          <a:bodyPr anchor="b"/>
          <a:lstStyle>
            <a:lvl1pPr marL="0" indent="0">
              <a:buNone/>
              <a:defRPr>
                <a:solidFill>
                  <a:schemeClr val="bg1"/>
                </a:solidFill>
              </a:defRPr>
            </a:lvl1pPr>
          </a:lstStyle>
          <a:p>
            <a:r>
              <a:rPr lang="en-GB" dirty="0"/>
              <a:t>Click to add mini-me</a:t>
            </a:r>
          </a:p>
        </p:txBody>
      </p:sp>
      <p:sp>
        <p:nvSpPr>
          <p:cNvPr id="2" name="Title 1"/>
          <p:cNvSpPr>
            <a:spLocks noGrp="1"/>
          </p:cNvSpPr>
          <p:nvPr>
            <p:ph type="title" hasCustomPrompt="1"/>
          </p:nvPr>
        </p:nvSpPr>
        <p:spPr>
          <a:xfrm>
            <a:off x="2447112" y="3114149"/>
            <a:ext cx="5916304" cy="643983"/>
          </a:xfrm>
        </p:spPr>
        <p:txBody>
          <a:bodyPr anchor="b"/>
          <a:lstStyle>
            <a:lvl1pPr>
              <a:defRPr sz="4500">
                <a:solidFill>
                  <a:schemeClr val="bg1"/>
                </a:solidFill>
              </a:defRPr>
            </a:lvl1pPr>
          </a:lstStyle>
          <a:p>
            <a:r>
              <a:rPr lang="en-US" dirty="0"/>
              <a:t>Speaker Name</a:t>
            </a:r>
            <a:endParaRPr lang="en-GB" dirty="0"/>
          </a:p>
        </p:txBody>
      </p:sp>
      <p:sp>
        <p:nvSpPr>
          <p:cNvPr id="3" name="Text Placeholder 2"/>
          <p:cNvSpPr>
            <a:spLocks noGrp="1"/>
          </p:cNvSpPr>
          <p:nvPr>
            <p:ph type="body" idx="1"/>
          </p:nvPr>
        </p:nvSpPr>
        <p:spPr>
          <a:xfrm>
            <a:off x="2447112" y="3875220"/>
            <a:ext cx="5916304" cy="121632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3160" y="2683422"/>
            <a:ext cx="245316" cy="245316"/>
          </a:xfrm>
          <a:prstGeom prst="rect">
            <a:avLst/>
          </a:prstGeom>
        </p:spPr>
      </p:pic>
      <p:sp>
        <p:nvSpPr>
          <p:cNvPr id="13" name="Text Placeholder 12"/>
          <p:cNvSpPr>
            <a:spLocks noGrp="1"/>
          </p:cNvSpPr>
          <p:nvPr>
            <p:ph type="body" sz="quarter" idx="11" hasCustomPrompt="1"/>
          </p:nvPr>
        </p:nvSpPr>
        <p:spPr>
          <a:xfrm>
            <a:off x="2692864" y="2667968"/>
            <a:ext cx="1741694" cy="276225"/>
          </a:xfrm>
        </p:spPr>
        <p:txBody>
          <a:bodyPr anchor="ctr">
            <a:normAutofit/>
          </a:bodyPr>
          <a:lstStyle>
            <a:lvl1pPr marL="0" indent="0">
              <a:buFontTx/>
              <a:buNone/>
              <a:defRPr sz="1200" baseline="0">
                <a:solidFill>
                  <a:schemeClr val="bg1"/>
                </a:solidFill>
              </a:defRPr>
            </a:lvl1pPr>
          </a:lstStyle>
          <a:p>
            <a:pPr lvl="0"/>
            <a:r>
              <a:rPr lang="en-US" dirty="0"/>
              <a:t>Click to add Twitter</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7112" y="2684657"/>
            <a:ext cx="245753" cy="245753"/>
          </a:xfrm>
          <a:prstGeom prst="rect">
            <a:avLst/>
          </a:prstGeom>
        </p:spPr>
      </p:pic>
      <p:sp>
        <p:nvSpPr>
          <p:cNvPr id="14" name="Text Placeholder 12"/>
          <p:cNvSpPr>
            <a:spLocks noGrp="1"/>
          </p:cNvSpPr>
          <p:nvPr>
            <p:ph type="body" sz="quarter" idx="12" hasCustomPrompt="1"/>
          </p:nvPr>
        </p:nvSpPr>
        <p:spPr>
          <a:xfrm>
            <a:off x="4808477" y="2667968"/>
            <a:ext cx="2079426" cy="276225"/>
          </a:xfrm>
        </p:spPr>
        <p:txBody>
          <a:bodyPr anchor="ctr">
            <a:normAutofit/>
          </a:bodyPr>
          <a:lstStyle>
            <a:lvl1pPr marL="0" indent="0">
              <a:buFontTx/>
              <a:buNone/>
              <a:defRPr sz="1200" baseline="0">
                <a:solidFill>
                  <a:schemeClr val="bg1"/>
                </a:solidFill>
              </a:defRPr>
            </a:lvl1pPr>
          </a:lstStyle>
          <a:p>
            <a:pPr lvl="0"/>
            <a:r>
              <a:rPr lang="en-US" dirty="0"/>
              <a:t>Click to add Blog</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7828" y="2683422"/>
            <a:ext cx="253916" cy="253916"/>
          </a:xfrm>
          <a:prstGeom prst="rect">
            <a:avLst/>
          </a:prstGeom>
        </p:spPr>
      </p:pic>
      <p:sp>
        <p:nvSpPr>
          <p:cNvPr id="16" name="Text Placeholder 12"/>
          <p:cNvSpPr>
            <a:spLocks noGrp="1"/>
          </p:cNvSpPr>
          <p:nvPr>
            <p:ph type="body" sz="quarter" idx="13" hasCustomPrompt="1"/>
          </p:nvPr>
        </p:nvSpPr>
        <p:spPr>
          <a:xfrm>
            <a:off x="7261744" y="2667968"/>
            <a:ext cx="1750638" cy="276225"/>
          </a:xfrm>
        </p:spPr>
        <p:txBody>
          <a:bodyPr anchor="ctr">
            <a:normAutofit/>
          </a:bodyPr>
          <a:lstStyle>
            <a:lvl1pPr marL="0" indent="0">
              <a:buFontTx/>
              <a:buNone/>
              <a:defRPr sz="1200" baseline="0">
                <a:solidFill>
                  <a:schemeClr val="bg1"/>
                </a:solidFill>
              </a:defRPr>
            </a:lvl1pPr>
          </a:lstStyle>
          <a:p>
            <a:pPr lvl="0"/>
            <a:r>
              <a:rPr lang="en-US" dirty="0"/>
              <a:t>Click to add LinkedIn</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61147" y="3399553"/>
            <a:ext cx="751235" cy="1179950"/>
          </a:xfrm>
          <a:prstGeom prst="rect">
            <a:avLst/>
          </a:prstGeom>
        </p:spPr>
      </p:pic>
    </p:spTree>
    <p:extLst>
      <p:ext uri="{BB962C8B-B14F-4D97-AF65-F5344CB8AC3E}">
        <p14:creationId xmlns:p14="http://schemas.microsoft.com/office/powerpoint/2010/main" val="65729589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Speak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2567568"/>
            <a:ext cx="9144000" cy="25759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5"/>
          <p:cNvSpPr>
            <a:spLocks noGrp="1"/>
          </p:cNvSpPr>
          <p:nvPr>
            <p:ph type="pic" sz="quarter" idx="12" hasCustomPrompt="1"/>
          </p:nvPr>
        </p:nvSpPr>
        <p:spPr>
          <a:xfrm>
            <a:off x="354324" y="2074126"/>
            <a:ext cx="1618367" cy="2943923"/>
          </a:xfrm>
        </p:spPr>
        <p:txBody>
          <a:bodyPr anchor="b"/>
          <a:lstStyle>
            <a:lvl1pPr marL="0" indent="0">
              <a:buNone/>
              <a:defRPr>
                <a:solidFill>
                  <a:schemeClr val="bg1"/>
                </a:solidFill>
              </a:defRPr>
            </a:lvl1pPr>
          </a:lstStyle>
          <a:p>
            <a:r>
              <a:rPr lang="en-GB" dirty="0"/>
              <a:t>Click to add mini-me</a:t>
            </a:r>
          </a:p>
        </p:txBody>
      </p:sp>
      <p:sp>
        <p:nvSpPr>
          <p:cNvPr id="12" name="Picture Placeholder 5"/>
          <p:cNvSpPr>
            <a:spLocks noGrp="1"/>
          </p:cNvSpPr>
          <p:nvPr>
            <p:ph type="pic" sz="quarter" idx="13" hasCustomPrompt="1"/>
          </p:nvPr>
        </p:nvSpPr>
        <p:spPr>
          <a:xfrm>
            <a:off x="4706087" y="2074126"/>
            <a:ext cx="1618367" cy="2943923"/>
          </a:xfrm>
        </p:spPr>
        <p:txBody>
          <a:bodyPr anchor="b"/>
          <a:lstStyle>
            <a:lvl1pPr marL="0" indent="0">
              <a:buNone/>
              <a:defRPr>
                <a:solidFill>
                  <a:schemeClr val="bg1"/>
                </a:solidFill>
              </a:defRPr>
            </a:lvl1pPr>
          </a:lstStyle>
          <a:p>
            <a:r>
              <a:rPr lang="en-GB" dirty="0"/>
              <a:t>Click to add mini-me</a:t>
            </a:r>
          </a:p>
        </p:txBody>
      </p:sp>
      <p:sp>
        <p:nvSpPr>
          <p:cNvPr id="6" name="Title 1"/>
          <p:cNvSpPr txBox="1">
            <a:spLocks/>
          </p:cNvSpPr>
          <p:nvPr/>
        </p:nvSpPr>
        <p:spPr>
          <a:xfrm>
            <a:off x="2034790" y="2684657"/>
            <a:ext cx="2506545" cy="643983"/>
          </a:xfrm>
          <a:prstGeom prst="rect">
            <a:avLst/>
          </a:prstGeom>
        </p:spPr>
        <p:txBody>
          <a:bodyPr vert="horz" lIns="68580" tIns="34290" rIns="68580" bIns="34290" rtlCol="0" anchor="b">
            <a:normAutofit fontScale="62500" lnSpcReduction="20000"/>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4500" dirty="0"/>
              <a:t>Speaker Name</a:t>
            </a:r>
            <a:endParaRPr lang="en-GB" sz="4500" dirty="0"/>
          </a:p>
        </p:txBody>
      </p:sp>
      <p:sp>
        <p:nvSpPr>
          <p:cNvPr id="9" name="Text Placeholder 2"/>
          <p:cNvSpPr>
            <a:spLocks noGrp="1"/>
          </p:cNvSpPr>
          <p:nvPr>
            <p:ph type="body" idx="10"/>
          </p:nvPr>
        </p:nvSpPr>
        <p:spPr>
          <a:xfrm>
            <a:off x="2034790" y="3445727"/>
            <a:ext cx="2506545" cy="1329783"/>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14" name="Title 1"/>
          <p:cNvSpPr txBox="1">
            <a:spLocks/>
          </p:cNvSpPr>
          <p:nvPr/>
        </p:nvSpPr>
        <p:spPr>
          <a:xfrm>
            <a:off x="6401568" y="2684657"/>
            <a:ext cx="2506545" cy="643983"/>
          </a:xfrm>
          <a:prstGeom prst="rect">
            <a:avLst/>
          </a:prstGeom>
        </p:spPr>
        <p:txBody>
          <a:bodyPr vert="horz" lIns="68580" tIns="34290" rIns="68580" bIns="34290" rtlCol="0" anchor="b">
            <a:normAutofit fontScale="62500" lnSpcReduction="20000"/>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4500" dirty="0"/>
              <a:t>Speaker Name</a:t>
            </a:r>
            <a:endParaRPr lang="en-GB" sz="4500" dirty="0"/>
          </a:p>
        </p:txBody>
      </p:sp>
      <p:sp>
        <p:nvSpPr>
          <p:cNvPr id="15" name="Text Placeholder 2"/>
          <p:cNvSpPr>
            <a:spLocks noGrp="1"/>
          </p:cNvSpPr>
          <p:nvPr>
            <p:ph type="body" idx="11"/>
          </p:nvPr>
        </p:nvSpPr>
        <p:spPr>
          <a:xfrm>
            <a:off x="6401568" y="3445727"/>
            <a:ext cx="2506545" cy="1329783"/>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69944424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73844"/>
            <a:ext cx="7886700" cy="4487000"/>
          </a:xfrm>
        </p:spPr>
        <p:txBody>
          <a:bodyPr>
            <a:normAutofit/>
          </a:bodyPr>
          <a:lstStyle>
            <a:lvl1pPr>
              <a:lnSpc>
                <a:spcPct val="125000"/>
              </a:lnSpc>
              <a:defRPr sz="3000"/>
            </a:lvl1pPr>
          </a:lstStyle>
          <a:p>
            <a:r>
              <a:rPr lang="en-US" dirty="0"/>
              <a:t>Click to edit Agenda</a:t>
            </a:r>
            <a:endParaRPr lang="en-GB" dirty="0"/>
          </a:p>
        </p:txBody>
      </p:sp>
    </p:spTree>
    <p:extLst>
      <p:ext uri="{BB962C8B-B14F-4D97-AF65-F5344CB8AC3E}">
        <p14:creationId xmlns:p14="http://schemas.microsoft.com/office/powerpoint/2010/main" val="76741772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623888" y="3490208"/>
            <a:ext cx="7886700" cy="1297548"/>
          </a:xfrm>
        </p:spPr>
        <p:txBody>
          <a:bodyPr anchor="t">
            <a:normAutofit/>
          </a:bodyPr>
          <a:lstStyle>
            <a:lvl1pPr>
              <a:defRPr sz="2700">
                <a:solidFill>
                  <a:schemeClr val="tx1"/>
                </a:solidFill>
              </a:defRPr>
            </a:lvl1pPr>
          </a:lstStyle>
          <a:p>
            <a:r>
              <a:rPr lang="en-US" dirty="0"/>
              <a:t>Click to edit Citation</a:t>
            </a:r>
            <a:endParaRPr lang="en-GB" dirty="0"/>
          </a:p>
        </p:txBody>
      </p:sp>
      <p:sp>
        <p:nvSpPr>
          <p:cNvPr id="16" name="Text Placeholder 2"/>
          <p:cNvSpPr>
            <a:spLocks noGrp="1"/>
          </p:cNvSpPr>
          <p:nvPr>
            <p:ph type="body" idx="1" hasCustomPrompt="1"/>
          </p:nvPr>
        </p:nvSpPr>
        <p:spPr>
          <a:xfrm>
            <a:off x="623888" y="407505"/>
            <a:ext cx="7886700" cy="3001617"/>
          </a:xfrm>
        </p:spPr>
        <p:txBody>
          <a:bodyPr anchor="ctr">
            <a:normAutofit/>
          </a:bodyPr>
          <a:lstStyle>
            <a:lvl1pPr marL="0" indent="0">
              <a:buNone/>
              <a:defRPr sz="3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Quote</a:t>
            </a:r>
          </a:p>
        </p:txBody>
      </p:sp>
    </p:spTree>
    <p:extLst>
      <p:ext uri="{BB962C8B-B14F-4D97-AF65-F5344CB8AC3E}">
        <p14:creationId xmlns:p14="http://schemas.microsoft.com/office/powerpoint/2010/main" val="279375912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1914298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p:nvGrpSpPr>
        <p:grpSpPr>
          <a:xfrm>
            <a:off x="0" y="-31126"/>
            <a:ext cx="9144000" cy="300082"/>
            <a:chOff x="0" y="932934"/>
            <a:chExt cx="12192000" cy="400109"/>
          </a:xfrm>
        </p:grpSpPr>
        <p:sp>
          <p:nvSpPr>
            <p:cNvPr id="8" name="Rectangle 7"/>
            <p:cNvSpPr/>
            <p:nvPr userDrawn="1"/>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userDrawn="1"/>
          </p:nvSpPr>
          <p:spPr>
            <a:xfrm>
              <a:off x="1052945" y="932934"/>
              <a:ext cx="2161309" cy="400109"/>
            </a:xfrm>
            <a:prstGeom prst="rect">
              <a:avLst/>
            </a:prstGeom>
            <a:noFill/>
          </p:spPr>
          <p:txBody>
            <a:bodyPr wrap="square" rtlCol="0">
              <a:spAutoFit/>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GB" sz="1350" kern="1200" dirty="0">
                  <a:solidFill>
                    <a:schemeClr val="bg1"/>
                  </a:solidFill>
                  <a:effectLst/>
                  <a:latin typeface="+mn-lt"/>
                  <a:ea typeface="+mn-ea"/>
                  <a:cs typeface="+mn-cs"/>
                </a:rPr>
                <a:t>+44 1274 300 175</a:t>
              </a:r>
            </a:p>
          </p:txBody>
        </p:sp>
        <p:sp>
          <p:nvSpPr>
            <p:cNvPr id="10" name="TextBox 9"/>
            <p:cNvSpPr txBox="1"/>
            <p:nvPr userDrawn="1"/>
          </p:nvSpPr>
          <p:spPr>
            <a:xfrm>
              <a:off x="8977747" y="932934"/>
              <a:ext cx="2161311" cy="400109"/>
            </a:xfrm>
            <a:prstGeom prst="rect">
              <a:avLst/>
            </a:prstGeom>
            <a:noFill/>
          </p:spPr>
          <p:txBody>
            <a:bodyPr wrap="square" rtlCol="0">
              <a:spAutoFit/>
            </a:bodyPr>
            <a:lstStyle/>
            <a:p>
              <a:pPr marL="0" marR="0" indent="0" algn="r" defTabSz="685800" rtl="0" eaLnBrk="1" fontAlgn="auto" latinLnBrk="0" hangingPunct="1">
                <a:lnSpc>
                  <a:spcPct val="100000"/>
                </a:lnSpc>
                <a:spcBef>
                  <a:spcPts val="0"/>
                </a:spcBef>
                <a:spcAft>
                  <a:spcPts val="0"/>
                </a:spcAft>
                <a:buClrTx/>
                <a:buSzTx/>
                <a:buFontTx/>
                <a:buNone/>
                <a:tabLst/>
                <a:defRPr/>
              </a:pPr>
              <a:r>
                <a:rPr lang="en-GB" sz="1350" kern="1200" dirty="0">
                  <a:solidFill>
                    <a:schemeClr val="bg1"/>
                  </a:solidFill>
                  <a:effectLst/>
                  <a:latin typeface="+mn-lt"/>
                  <a:ea typeface="+mn-ea"/>
                  <a:cs typeface="+mn-cs"/>
                </a:rPr>
                <a:t>blackmarble.com</a:t>
              </a:r>
            </a:p>
          </p:txBody>
        </p:sp>
      </p:grpSp>
      <p:sp>
        <p:nvSpPr>
          <p:cNvPr id="11" name="Rectangle 10"/>
          <p:cNvSpPr/>
          <p:nvPr/>
        </p:nvSpPr>
        <p:spPr>
          <a:xfrm>
            <a:off x="0" y="4931866"/>
            <a:ext cx="9144000" cy="2184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35335749"/>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80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3" r:id="rId22"/>
    <p:sldLayoutId id="2147483804" r:id="rId23"/>
  </p:sldLayoutIdLst>
  <p:transition>
    <p:fade/>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2.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azure.microsoft.com/en-us/documentation/templates/" TargetMode="External"/><Relationship Id="rId2" Type="http://schemas.openxmlformats.org/officeDocument/2006/relationships/hyperlink" Target="https://github.com/Azure/azure-quickstart-templates" TargetMode="External"/><Relationship Id="rId1" Type="http://schemas.openxmlformats.org/officeDocument/2006/relationships/slideLayout" Target="../slideLayouts/slideLayout2.xml"/><Relationship Id="rId6" Type="http://schemas.openxmlformats.org/officeDocument/2006/relationships/hyperlink" Target="https://www.microsoftvirtualacademy.com/en-US/training-courses/azure-resource-manager-devops-jump-start-8413" TargetMode="External"/><Relationship Id="rId5" Type="http://schemas.openxmlformats.org/officeDocument/2006/relationships/hyperlink" Target="https://resources.azure.com/" TargetMode="External"/><Relationship Id="rId4" Type="http://schemas.openxmlformats.org/officeDocument/2006/relationships/hyperlink" Target="https://msdn.microsoft.com/en-us/library/azure/dn835138.aspx"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VSTSBM" TargetMode="External"/><Relationship Id="rId2" Type="http://schemas.openxmlformats.org/officeDocument/2006/relationships/hyperlink" Target="https://marketplace.visualstudio.com/vsts" TargetMode="External"/><Relationship Id="rId1" Type="http://schemas.openxmlformats.org/officeDocument/2006/relationships/slideLayout" Target="../slideLayouts/slideLayout2.xml"/><Relationship Id="rId6" Type="http://schemas.openxmlformats.org/officeDocument/2006/relationships/hyperlink" Target="http://blogs.blackmarble.co.uk/" TargetMode="External"/><Relationship Id="rId5" Type="http://schemas.openxmlformats.org/officeDocument/2006/relationships/hyperlink" Target="https://github.com/rfennell" TargetMode="External"/><Relationship Id="rId4" Type="http://schemas.openxmlformats.org/officeDocument/2006/relationships/hyperlink" Target="https://github.com/rikhepworth/"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Living the dream</a:t>
            </a:r>
          </a:p>
        </p:txBody>
      </p:sp>
      <p:sp>
        <p:nvSpPr>
          <p:cNvPr id="3" name="Subtitle 2"/>
          <p:cNvSpPr>
            <a:spLocks noGrp="1"/>
          </p:cNvSpPr>
          <p:nvPr>
            <p:ph type="body" idx="1"/>
          </p:nvPr>
        </p:nvSpPr>
        <p:spPr/>
        <p:txBody>
          <a:bodyPr>
            <a:normAutofit/>
          </a:bodyPr>
          <a:lstStyle/>
          <a:p>
            <a:r>
              <a:rPr lang="en-GB" dirty="0"/>
              <a:t>Real world DevOps with Azure and VSTS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9564" y="4089259"/>
            <a:ext cx="502047" cy="790896"/>
          </a:xfrm>
          <a:prstGeom prst="rect">
            <a:avLst/>
          </a:prstGeom>
        </p:spPr>
      </p:pic>
      <p:sp>
        <p:nvSpPr>
          <p:cNvPr id="7" name="TextBox 6"/>
          <p:cNvSpPr txBox="1"/>
          <p:nvPr/>
        </p:nvSpPr>
        <p:spPr>
          <a:xfrm>
            <a:off x="6313316" y="4233824"/>
            <a:ext cx="1902017" cy="646331"/>
          </a:xfrm>
          <a:prstGeom prst="rect">
            <a:avLst/>
          </a:prstGeom>
          <a:noFill/>
        </p:spPr>
        <p:txBody>
          <a:bodyPr wrap="square" rtlCol="0" anchor="b">
            <a:spAutoFit/>
          </a:bodyPr>
          <a:lstStyle/>
          <a:p>
            <a:r>
              <a:rPr lang="en-GB" dirty="0">
                <a:solidFill>
                  <a:schemeClr val="bg1"/>
                </a:solidFill>
              </a:rPr>
              <a:t>Richard Fennell</a:t>
            </a:r>
          </a:p>
          <a:p>
            <a:r>
              <a:rPr lang="en-GB" dirty="0">
                <a:solidFill>
                  <a:schemeClr val="bg1"/>
                </a:solidFill>
              </a:rPr>
              <a:t>@</a:t>
            </a:r>
            <a:r>
              <a:rPr lang="en-GB" dirty="0" err="1">
                <a:solidFill>
                  <a:schemeClr val="bg1"/>
                </a:solidFill>
              </a:rPr>
              <a:t>richardfennell</a:t>
            </a:r>
            <a:endParaRPr lang="en-GB" dirty="0">
              <a:solidFill>
                <a:schemeClr val="bg1"/>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842" y="1350612"/>
            <a:ext cx="2300779" cy="146446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7871" y="1350613"/>
            <a:ext cx="2565564" cy="1464463"/>
          </a:xfrm>
          <a:prstGeom prst="rect">
            <a:avLst/>
          </a:prstGeom>
        </p:spPr>
      </p:pic>
    </p:spTree>
    <p:extLst>
      <p:ext uri="{BB962C8B-B14F-4D97-AF65-F5344CB8AC3E}">
        <p14:creationId xmlns:p14="http://schemas.microsoft.com/office/powerpoint/2010/main" val="125334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third way (experimentation) </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4855" y="1415671"/>
            <a:ext cx="1856038" cy="3322038"/>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4035" y="1811426"/>
            <a:ext cx="1431211" cy="2809602"/>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56799" y="2551415"/>
            <a:ext cx="1053051" cy="330076"/>
          </a:xfrm>
          <a:prstGeom prst="rect">
            <a:avLst/>
          </a:prstGeom>
        </p:spPr>
      </p:pic>
      <p:grpSp>
        <p:nvGrpSpPr>
          <p:cNvPr id="12" name="Group 11"/>
          <p:cNvGrpSpPr/>
          <p:nvPr/>
        </p:nvGrpSpPr>
        <p:grpSpPr>
          <a:xfrm>
            <a:off x="3265993" y="1407935"/>
            <a:ext cx="2615988" cy="2617035"/>
            <a:chOff x="4441976" y="1914393"/>
            <a:chExt cx="3557925" cy="3559350"/>
          </a:xfrm>
        </p:grpSpPr>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41976" y="1914393"/>
              <a:ext cx="3553823" cy="1800357"/>
            </a:xfrm>
            <a:prstGeom prst="rect">
              <a:avLst/>
            </a:prstGeom>
          </p:spPr>
        </p:pic>
        <p:pic>
          <p:nvPicPr>
            <p:cNvPr id="23" name="Picture 22"/>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4442885" y="3672375"/>
              <a:ext cx="3557016" cy="1801368"/>
            </a:xfrm>
            <a:prstGeom prst="rect">
              <a:avLst/>
            </a:prstGeom>
          </p:spPr>
        </p:pic>
      </p:grpSp>
      <p:sp>
        <p:nvSpPr>
          <p:cNvPr id="11" name="TextBox 10"/>
          <p:cNvSpPr txBox="1"/>
          <p:nvPr/>
        </p:nvSpPr>
        <p:spPr>
          <a:xfrm>
            <a:off x="2435249" y="2468508"/>
            <a:ext cx="617804" cy="420953"/>
          </a:xfrm>
          <a:prstGeom prst="rect">
            <a:avLst/>
          </a:prstGeom>
          <a:noFill/>
        </p:spPr>
        <p:txBody>
          <a:bodyPr wrap="none" lIns="134464" tIns="107571" rIns="134464" bIns="107571" rtlCol="0">
            <a:spAutoFit/>
          </a:bodyPr>
          <a:lstStyle/>
          <a:p>
            <a:pPr algn="ctr">
              <a:lnSpc>
                <a:spcPct val="90000"/>
              </a:lnSpc>
              <a:spcAft>
                <a:spcPts val="441"/>
              </a:spcAft>
              <a:defRPr/>
            </a:pPr>
            <a:r>
              <a:rPr lang="en-US" sz="1471" dirty="0">
                <a:solidFill>
                  <a:schemeClr val="bg1"/>
                </a:solidFill>
                <a:cs typeface="Segoe UI" panose="020B0502040204020203" pitchFamily="34" charset="0"/>
              </a:rPr>
              <a:t>DEV</a:t>
            </a:r>
          </a:p>
        </p:txBody>
      </p:sp>
      <p:sp>
        <p:nvSpPr>
          <p:cNvPr id="13" name="TextBox 12"/>
          <p:cNvSpPr txBox="1"/>
          <p:nvPr/>
        </p:nvSpPr>
        <p:spPr>
          <a:xfrm>
            <a:off x="6033864" y="2468508"/>
            <a:ext cx="621010" cy="420953"/>
          </a:xfrm>
          <a:prstGeom prst="rect">
            <a:avLst/>
          </a:prstGeom>
          <a:noFill/>
        </p:spPr>
        <p:txBody>
          <a:bodyPr wrap="none" lIns="134464" tIns="107571" rIns="134464" bIns="107571" rtlCol="0">
            <a:spAutoFit/>
          </a:bodyPr>
          <a:lstStyle/>
          <a:p>
            <a:pPr algn="ctr">
              <a:lnSpc>
                <a:spcPct val="90000"/>
              </a:lnSpc>
              <a:spcAft>
                <a:spcPts val="441"/>
              </a:spcAft>
              <a:defRPr/>
            </a:pPr>
            <a:r>
              <a:rPr lang="en-US" sz="1471" dirty="0">
                <a:solidFill>
                  <a:schemeClr val="bg1"/>
                </a:solidFill>
                <a:cs typeface="Segoe UI" panose="020B0502040204020203" pitchFamily="34" charset="0"/>
              </a:rPr>
              <a:t>OPS</a:t>
            </a:r>
          </a:p>
        </p:txBody>
      </p:sp>
    </p:spTree>
    <p:extLst>
      <p:ext uri="{BB962C8B-B14F-4D97-AF65-F5344CB8AC3E}">
        <p14:creationId xmlns:p14="http://schemas.microsoft.com/office/powerpoint/2010/main" val="158127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Contrasting ALM and </a:t>
            </a:r>
            <a:r>
              <a:rPr lang="en-US" dirty="0" err="1"/>
              <a:t>DevOps</a:t>
            </a:r>
            <a:endParaRPr lang="en-US" dirty="0"/>
          </a:p>
        </p:txBody>
      </p:sp>
      <p:grpSp>
        <p:nvGrpSpPr>
          <p:cNvPr id="47" name="Guys - No Circle"/>
          <p:cNvGrpSpPr/>
          <p:nvPr/>
        </p:nvGrpSpPr>
        <p:grpSpPr>
          <a:xfrm>
            <a:off x="1434855" y="1407935"/>
            <a:ext cx="5930391" cy="3322038"/>
            <a:chOff x="1951502" y="1924915"/>
            <a:chExt cx="8065744" cy="4518202"/>
          </a:xfrm>
        </p:grpSpPr>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02" y="1924915"/>
              <a:ext cx="2524340" cy="4518202"/>
            </a:xfrm>
            <a:prstGeom prst="rect">
              <a:avLst/>
            </a:prstGeom>
          </p:spPr>
        </p:pic>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0699" y="2463168"/>
              <a:ext cx="1946547" cy="3821254"/>
            </a:xfrm>
            <a:prstGeom prst="rect">
              <a:avLst/>
            </a:prstGeom>
          </p:spPr>
        </p:pic>
      </p:grpSp>
      <p:grpSp>
        <p:nvGrpSpPr>
          <p:cNvPr id="51" name="Guys - Circle"/>
          <p:cNvGrpSpPr/>
          <p:nvPr/>
        </p:nvGrpSpPr>
        <p:grpSpPr>
          <a:xfrm>
            <a:off x="1434855" y="1407935"/>
            <a:ext cx="5930391" cy="3329774"/>
            <a:chOff x="1951502" y="1914393"/>
            <a:chExt cx="8065744" cy="4528724"/>
          </a:xfrm>
        </p:grpSpPr>
        <p:pic>
          <p:nvPicPr>
            <p:cNvPr id="52" name="Picture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1976" y="1914393"/>
              <a:ext cx="3553823" cy="1800357"/>
            </a:xfrm>
            <a:prstGeom prst="rect">
              <a:avLst/>
            </a:prstGeom>
          </p:spPr>
        </p:pic>
        <p:pic>
          <p:nvPicPr>
            <p:cNvPr id="53" name="Picture 52"/>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442885" y="3672375"/>
              <a:ext cx="3557016" cy="1801368"/>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1502" y="1924915"/>
              <a:ext cx="2524340" cy="4518202"/>
            </a:xfrm>
            <a:prstGeom prst="rect">
              <a:avLst/>
            </a:prstGeom>
          </p:spPr>
        </p:pic>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0699" y="2463168"/>
              <a:ext cx="1946547" cy="3821254"/>
            </a:xfrm>
            <a:prstGeom prst="rect">
              <a:avLst/>
            </a:prstGeom>
          </p:spPr>
        </p:pic>
      </p:gr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61243" y="2124860"/>
            <a:ext cx="972192" cy="878907"/>
          </a:xfrm>
          <a:prstGeom prst="rect">
            <a:avLst/>
          </a:prstGeom>
        </p:spPr>
      </p:pic>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20160" y="2126650"/>
            <a:ext cx="1028388" cy="933978"/>
          </a:xfrm>
          <a:prstGeom prst="rect">
            <a:avLst/>
          </a:prstGeom>
        </p:spPr>
      </p:pic>
      <p:pic>
        <p:nvPicPr>
          <p:cNvPr id="64" name="Picture 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21500" y="2676131"/>
            <a:ext cx="182854" cy="150463"/>
          </a:xfrm>
          <a:prstGeom prst="rect">
            <a:avLst/>
          </a:prstGeom>
        </p:spPr>
      </p:pic>
      <p:grpSp>
        <p:nvGrpSpPr>
          <p:cNvPr id="65" name="Group 64"/>
          <p:cNvGrpSpPr/>
          <p:nvPr/>
        </p:nvGrpSpPr>
        <p:grpSpPr>
          <a:xfrm>
            <a:off x="3265993" y="1407935"/>
            <a:ext cx="2615988" cy="2617035"/>
            <a:chOff x="4441976" y="1914393"/>
            <a:chExt cx="3557925" cy="3559350"/>
          </a:xfrm>
        </p:grpSpPr>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1976" y="1914393"/>
              <a:ext cx="3553823" cy="1800357"/>
            </a:xfrm>
            <a:prstGeom prst="rect">
              <a:avLst/>
            </a:prstGeom>
          </p:spPr>
        </p:pic>
        <p:pic>
          <p:nvPicPr>
            <p:cNvPr id="67" name="Picture 66"/>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442885" y="3672375"/>
              <a:ext cx="3557016" cy="1801368"/>
            </a:xfrm>
            <a:prstGeom prst="rect">
              <a:avLst/>
            </a:prstGeom>
          </p:spPr>
        </p:pic>
      </p:grpSp>
      <p:pic>
        <p:nvPicPr>
          <p:cNvPr id="71" name="Picture 7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65992" y="1407935"/>
            <a:ext cx="2621609" cy="2615319"/>
          </a:xfrm>
          <a:prstGeom prst="rect">
            <a:avLst/>
          </a:prstGeom>
        </p:spPr>
      </p:pic>
      <p:sp>
        <p:nvSpPr>
          <p:cNvPr id="28" name="TextBox 27"/>
          <p:cNvSpPr txBox="1"/>
          <p:nvPr/>
        </p:nvSpPr>
        <p:spPr>
          <a:xfrm>
            <a:off x="2435249" y="2468508"/>
            <a:ext cx="617804" cy="420953"/>
          </a:xfrm>
          <a:prstGeom prst="rect">
            <a:avLst/>
          </a:prstGeom>
          <a:noFill/>
        </p:spPr>
        <p:txBody>
          <a:bodyPr wrap="none" lIns="134464" tIns="107571" rIns="134464" bIns="107571" rtlCol="0">
            <a:spAutoFit/>
          </a:bodyPr>
          <a:lstStyle/>
          <a:p>
            <a:pPr algn="ctr">
              <a:lnSpc>
                <a:spcPct val="90000"/>
              </a:lnSpc>
              <a:spcAft>
                <a:spcPts val="441"/>
              </a:spcAft>
              <a:defRPr/>
            </a:pPr>
            <a:r>
              <a:rPr lang="en-US" sz="1471" dirty="0">
                <a:solidFill>
                  <a:schemeClr val="bg1"/>
                </a:solidFill>
                <a:cs typeface="Segoe UI" panose="020B0502040204020203" pitchFamily="34" charset="0"/>
              </a:rPr>
              <a:t>DEV</a:t>
            </a:r>
          </a:p>
        </p:txBody>
      </p:sp>
      <p:sp>
        <p:nvSpPr>
          <p:cNvPr id="29" name="TextBox 28"/>
          <p:cNvSpPr txBox="1"/>
          <p:nvPr/>
        </p:nvSpPr>
        <p:spPr>
          <a:xfrm>
            <a:off x="6033864" y="2468508"/>
            <a:ext cx="621010" cy="420953"/>
          </a:xfrm>
          <a:prstGeom prst="rect">
            <a:avLst/>
          </a:prstGeom>
          <a:noFill/>
        </p:spPr>
        <p:txBody>
          <a:bodyPr wrap="none" lIns="134464" tIns="107571" rIns="134464" bIns="107571" rtlCol="0">
            <a:spAutoFit/>
          </a:bodyPr>
          <a:lstStyle/>
          <a:p>
            <a:pPr algn="ctr">
              <a:lnSpc>
                <a:spcPct val="90000"/>
              </a:lnSpc>
              <a:spcAft>
                <a:spcPts val="441"/>
              </a:spcAft>
              <a:defRPr/>
            </a:pPr>
            <a:r>
              <a:rPr lang="en-US" sz="1471" dirty="0">
                <a:solidFill>
                  <a:schemeClr val="bg1"/>
                </a:solidFill>
                <a:cs typeface="Segoe UI" panose="020B0502040204020203" pitchFamily="34" charset="0"/>
              </a:rPr>
              <a:t>OPS</a:t>
            </a:r>
          </a:p>
        </p:txBody>
      </p:sp>
    </p:spTree>
    <p:extLst>
      <p:ext uri="{BB962C8B-B14F-4D97-AF65-F5344CB8AC3E}">
        <p14:creationId xmlns:p14="http://schemas.microsoft.com/office/powerpoint/2010/main" val="427566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600"/>
                                  </p:stCondLst>
                                  <p:childTnLst>
                                    <p:animEffect transition="out" filter="fade">
                                      <p:cBhvr>
                                        <p:cTn id="6" dur="200"/>
                                        <p:tgtEl>
                                          <p:spTgt spid="51"/>
                                        </p:tgtEl>
                                      </p:cBhvr>
                                    </p:animEffect>
                                    <p:set>
                                      <p:cBhvr>
                                        <p:cTn id="7" dur="1" fill="hold">
                                          <p:stCondLst>
                                            <p:cond delay="199"/>
                                          </p:stCondLst>
                                        </p:cTn>
                                        <p:tgtEl>
                                          <p:spTgt spid="51"/>
                                        </p:tgtEl>
                                        <p:attrNameLst>
                                          <p:attrName>style.visibility</p:attrName>
                                        </p:attrNameLst>
                                      </p:cBhvr>
                                      <p:to>
                                        <p:strVal val="hidden"/>
                                      </p:to>
                                    </p:set>
                                  </p:childTnLst>
                                </p:cTn>
                              </p:par>
                              <p:par>
                                <p:cTn id="8" presetID="10" presetClass="entr" presetSubtype="0" fill="hold" nodeType="withEffect">
                                  <p:stCondLst>
                                    <p:cond delay="180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xit" presetSubtype="0" fill="hold" nodeType="withEffect">
                                  <p:stCondLst>
                                    <p:cond delay="2000"/>
                                  </p:stCondLst>
                                  <p:childTnLst>
                                    <p:animEffect transition="out" filter="fade">
                                      <p:cBhvr>
                                        <p:cTn id="12" dur="500"/>
                                        <p:tgtEl>
                                          <p:spTgt spid="65"/>
                                        </p:tgtEl>
                                      </p:cBhvr>
                                    </p:animEffect>
                                    <p:set>
                                      <p:cBhvr>
                                        <p:cTn id="13" dur="1" fill="hold">
                                          <p:stCondLst>
                                            <p:cond delay="499"/>
                                          </p:stCondLst>
                                        </p:cTn>
                                        <p:tgtEl>
                                          <p:spTgt spid="65"/>
                                        </p:tgtEl>
                                        <p:attrNameLst>
                                          <p:attrName>style.visibility</p:attrName>
                                        </p:attrNameLst>
                                      </p:cBhvr>
                                      <p:to>
                                        <p:strVal val="hidden"/>
                                      </p:to>
                                    </p:set>
                                  </p:childTnLst>
                                </p:cTn>
                              </p:par>
                              <p:par>
                                <p:cTn id="14" presetID="8" presetClass="emph" presetSubtype="0" decel="100000" fill="hold" nodeType="withEffect">
                                  <p:stCondLst>
                                    <p:cond delay="1600"/>
                                  </p:stCondLst>
                                  <p:childTnLst>
                                    <p:animRot by="-21600000">
                                      <p:cBhvr>
                                        <p:cTn id="15" dur="1000" fill="hold"/>
                                        <p:tgtEl>
                                          <p:spTgt spid="65"/>
                                        </p:tgtEl>
                                        <p:attrNameLst>
                                          <p:attrName>r</p:attrName>
                                        </p:attrNameLst>
                                      </p:cBhvr>
                                    </p:animRot>
                                  </p:childTnLst>
                                </p:cTn>
                              </p:par>
                              <p:par>
                                <p:cTn id="16" presetID="8" presetClass="emph" presetSubtype="0" decel="100000" fill="hold" nodeType="withEffect">
                                  <p:stCondLst>
                                    <p:cond delay="1600"/>
                                  </p:stCondLst>
                                  <p:childTnLst>
                                    <p:animRot by="-21600000">
                                      <p:cBhvr>
                                        <p:cTn id="17" dur="1000" fill="hold"/>
                                        <p:tgtEl>
                                          <p:spTgt spid="71"/>
                                        </p:tgtEl>
                                        <p:attrNameLst>
                                          <p:attrName>r</p:attrName>
                                        </p:attrNameLst>
                                      </p:cBhvr>
                                    </p:animRot>
                                  </p:childTnLst>
                                </p:cTn>
                              </p:par>
                              <p:par>
                                <p:cTn id="18" presetID="10" presetClass="entr" presetSubtype="0" fill="hold" nodeType="withEffect">
                                  <p:stCondLst>
                                    <p:cond delay="210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600"/>
                                        <p:tgtEl>
                                          <p:spTgt spid="63"/>
                                        </p:tgtEl>
                                      </p:cBhvr>
                                    </p:animEffect>
                                  </p:childTnLst>
                                </p:cTn>
                              </p:par>
                              <p:par>
                                <p:cTn id="21" presetID="35" presetClass="path" presetSubtype="0" decel="100000" fill="hold" nodeType="withEffect">
                                  <p:stCondLst>
                                    <p:cond delay="2100"/>
                                  </p:stCondLst>
                                  <p:childTnLst>
                                    <p:animMotion origin="layout" path="M -0.04557 0.00023 L -1.87388E-6 0.00023 " pathEditMode="relative" rAng="0" ptsTypes="AA">
                                      <p:cBhvr>
                                        <p:cTn id="22" dur="800" fill="hold"/>
                                        <p:tgtEl>
                                          <p:spTgt spid="63"/>
                                        </p:tgtEl>
                                        <p:attrNameLst>
                                          <p:attrName>ppt_x</p:attrName>
                                          <p:attrName>ppt_y</p:attrName>
                                        </p:attrNameLst>
                                      </p:cBhvr>
                                      <p:rCtr x="2272" y="0"/>
                                    </p:animMotion>
                                  </p:childTnLst>
                                </p:cTn>
                              </p:par>
                              <p:par>
                                <p:cTn id="23" presetID="10" presetClass="entr" presetSubtype="0" fill="hold" nodeType="withEffect">
                                  <p:stCondLst>
                                    <p:cond delay="210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600"/>
                                        <p:tgtEl>
                                          <p:spTgt spid="62"/>
                                        </p:tgtEl>
                                      </p:cBhvr>
                                    </p:animEffect>
                                  </p:childTnLst>
                                </p:cTn>
                              </p:par>
                              <p:par>
                                <p:cTn id="26" presetID="35" presetClass="path" presetSubtype="0" decel="100000" fill="hold" nodeType="withEffect">
                                  <p:stCondLst>
                                    <p:cond delay="2100"/>
                                  </p:stCondLst>
                                  <p:childTnLst>
                                    <p:animMotion origin="layout" path="M 0.05565 0.00023 L 4.76385E-6 0.00023 " pathEditMode="relative" rAng="0" ptsTypes="AA">
                                      <p:cBhvr>
                                        <p:cTn id="27" dur="800" fill="hold"/>
                                        <p:tgtEl>
                                          <p:spTgt spid="62"/>
                                        </p:tgtEl>
                                        <p:attrNameLst>
                                          <p:attrName>ppt_x</p:attrName>
                                          <p:attrName>ppt_y</p:attrName>
                                        </p:attrNameLst>
                                      </p:cBhvr>
                                      <p:rCtr x="-2783" y="0"/>
                                    </p:animMotion>
                                  </p:childTnLst>
                                </p:cTn>
                              </p:par>
                              <p:par>
                                <p:cTn id="28" presetID="10" presetClass="entr" presetSubtype="0" fill="hold" nodeType="withEffect">
                                  <p:stCondLst>
                                    <p:cond delay="210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600"/>
                                        <p:tgtEl>
                                          <p:spTgt spid="64"/>
                                        </p:tgtEl>
                                      </p:cBhvr>
                                    </p:animEffect>
                                  </p:childTnLst>
                                </p:cTn>
                              </p:par>
                              <p:par>
                                <p:cTn id="31" presetID="35" presetClass="path" presetSubtype="0" decel="100000" fill="hold" nodeType="withEffect">
                                  <p:stCondLst>
                                    <p:cond delay="2100"/>
                                  </p:stCondLst>
                                  <p:childTnLst>
                                    <p:animMotion origin="layout" path="M 0.05565 0.00023 L 4.76385E-6 0.00023 " pathEditMode="relative" rAng="0" ptsTypes="AA">
                                      <p:cBhvr>
                                        <p:cTn id="32" dur="800" fill="hold"/>
                                        <p:tgtEl>
                                          <p:spTgt spid="64"/>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dirty="0"/>
              <a:t>A converged lifecycle</a:t>
            </a:r>
          </a:p>
        </p:txBody>
      </p:sp>
      <p:sp>
        <p:nvSpPr>
          <p:cNvPr id="6" name="Text Placeholder 5"/>
          <p:cNvSpPr>
            <a:spLocks noGrp="1"/>
          </p:cNvSpPr>
          <p:nvPr>
            <p:ph type="body" sz="quarter" idx="4294967295"/>
          </p:nvPr>
        </p:nvSpPr>
        <p:spPr>
          <a:xfrm>
            <a:off x="0" y="2908300"/>
            <a:ext cx="6884988" cy="946150"/>
          </a:xfrm>
        </p:spPr>
        <p:txBody>
          <a:bodyPr/>
          <a:lstStyle/>
          <a:p>
            <a:pPr>
              <a:lnSpc>
                <a:spcPct val="100000"/>
              </a:lnSpc>
            </a:pPr>
            <a:r>
              <a:rPr lang="en-US" dirty="0">
                <a:gradFill>
                  <a:gsLst>
                    <a:gs pos="4000">
                      <a:schemeClr val="bg1"/>
                    </a:gs>
                    <a:gs pos="10667">
                      <a:schemeClr val="bg1"/>
                    </a:gs>
                  </a:gsLst>
                  <a:lin ang="5400000" scaled="0"/>
                </a:gradFill>
              </a:rPr>
              <a:t>DevOps for Java</a:t>
            </a:r>
          </a:p>
          <a:p>
            <a:pPr>
              <a:lnSpc>
                <a:spcPct val="100000"/>
              </a:lnSpc>
            </a:pPr>
            <a:r>
              <a:rPr lang="en-US" dirty="0">
                <a:gradFill>
                  <a:gsLst>
                    <a:gs pos="4000">
                      <a:schemeClr val="bg1"/>
                    </a:gs>
                    <a:gs pos="10667">
                      <a:schemeClr val="bg1"/>
                    </a:gs>
                  </a:gsLst>
                  <a:lin ang="5400000" scaled="0"/>
                </a:gradFill>
              </a:rPr>
              <a:t>Jamie Cool</a:t>
            </a:r>
          </a:p>
        </p:txBody>
      </p:sp>
      <p:grpSp>
        <p:nvGrpSpPr>
          <p:cNvPr id="11" name="Group 10"/>
          <p:cNvGrpSpPr/>
          <p:nvPr/>
        </p:nvGrpSpPr>
        <p:grpSpPr>
          <a:xfrm>
            <a:off x="1269048" y="1268257"/>
            <a:ext cx="6085907" cy="3444154"/>
            <a:chOff x="4173828" y="608663"/>
            <a:chExt cx="8504581" cy="4798840"/>
          </a:xfrm>
        </p:grpSpPr>
        <p:grpSp>
          <p:nvGrpSpPr>
            <p:cNvPr id="72" name="Group 71"/>
            <p:cNvGrpSpPr/>
            <p:nvPr/>
          </p:nvGrpSpPr>
          <p:grpSpPr>
            <a:xfrm flipH="1">
              <a:off x="6286212" y="608663"/>
              <a:ext cx="1752600" cy="685800"/>
              <a:chOff x="7085012" y="1905000"/>
              <a:chExt cx="1752600" cy="685800"/>
            </a:xfrm>
          </p:grpSpPr>
          <p:cxnSp>
            <p:nvCxnSpPr>
              <p:cNvPr id="78" name="Straight Connector 77"/>
              <p:cNvCxnSpPr/>
              <p:nvPr/>
            </p:nvCxnSpPr>
            <p:spPr>
              <a:xfrm rot="5400000" flipH="1" flipV="1">
                <a:off x="7085012" y="1905000"/>
                <a:ext cx="685800" cy="6858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7770812" y="1905000"/>
                <a:ext cx="1066800" cy="1588"/>
              </a:xfrm>
              <a:prstGeom prst="straightConnector1">
                <a:avLst/>
              </a:prstGeom>
              <a:ln w="12700">
                <a:solidFill>
                  <a:srgbClr val="FFFFFF"/>
                </a:solidFill>
                <a:tailEnd type="oval"/>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4263695" y="700527"/>
              <a:ext cx="2002465" cy="1187870"/>
            </a:xfrm>
            <a:prstGeom prst="rect">
              <a:avLst/>
            </a:prstGeom>
            <a:noFill/>
          </p:spPr>
          <p:txBody>
            <a:bodyPr wrap="square" rtlCol="0">
              <a:spAutoFit/>
            </a:bodyPr>
            <a:lstStyle/>
            <a:p>
              <a:pPr algn="r">
                <a:lnSpc>
                  <a:spcPct val="120000"/>
                </a:lnSpc>
              </a:pPr>
              <a:r>
                <a:rPr lang="en-US" sz="1471" dirty="0">
                  <a:latin typeface="+mj-lt"/>
                  <a:cs typeface="Arial" pitchFamily="34" charset="0"/>
                </a:rPr>
                <a:t>Agile Planning</a:t>
              </a:r>
            </a:p>
            <a:p>
              <a:pPr algn="r">
                <a:lnSpc>
                  <a:spcPct val="120000"/>
                </a:lnSpc>
              </a:pPr>
              <a:r>
                <a:rPr lang="en-US" sz="882" dirty="0">
                  <a:latin typeface="+mj-lt"/>
                  <a:cs typeface="Arial" pitchFamily="34" charset="0"/>
                </a:rPr>
                <a:t>Dashboards</a:t>
              </a:r>
            </a:p>
            <a:p>
              <a:pPr algn="r">
                <a:lnSpc>
                  <a:spcPct val="120000"/>
                </a:lnSpc>
              </a:pPr>
              <a:r>
                <a:rPr lang="en-US" sz="882" dirty="0">
                  <a:latin typeface="+mj-lt"/>
                  <a:cs typeface="Arial" pitchFamily="34" charset="0"/>
                </a:rPr>
                <a:t>Kanban Boards</a:t>
              </a:r>
            </a:p>
            <a:p>
              <a:pPr algn="r">
                <a:lnSpc>
                  <a:spcPct val="120000"/>
                </a:lnSpc>
              </a:pPr>
              <a:r>
                <a:rPr lang="en-US" sz="882" dirty="0" err="1">
                  <a:latin typeface="+mj-lt"/>
                  <a:cs typeface="Arial" pitchFamily="34" charset="0"/>
                </a:rPr>
                <a:t>Taskboards</a:t>
              </a:r>
              <a:endParaRPr lang="en-US" sz="882" dirty="0">
                <a:latin typeface="+mj-lt"/>
                <a:cs typeface="Arial" pitchFamily="34" charset="0"/>
              </a:endParaRPr>
            </a:p>
          </p:txBody>
        </p:sp>
        <p:grpSp>
          <p:nvGrpSpPr>
            <p:cNvPr id="74" name="Group 73"/>
            <p:cNvGrpSpPr/>
            <p:nvPr/>
          </p:nvGrpSpPr>
          <p:grpSpPr>
            <a:xfrm flipH="1">
              <a:off x="6286212" y="3764320"/>
              <a:ext cx="1752600" cy="685800"/>
              <a:chOff x="7085012" y="1905000"/>
              <a:chExt cx="1752600" cy="685800"/>
            </a:xfrm>
          </p:grpSpPr>
          <p:cxnSp>
            <p:nvCxnSpPr>
              <p:cNvPr id="76" name="Straight Connector 75"/>
              <p:cNvCxnSpPr/>
              <p:nvPr/>
            </p:nvCxnSpPr>
            <p:spPr>
              <a:xfrm rot="5400000" flipH="1" flipV="1">
                <a:off x="7085012" y="1905000"/>
                <a:ext cx="685800" cy="6858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7770812" y="1905000"/>
                <a:ext cx="1066800" cy="1588"/>
              </a:xfrm>
              <a:prstGeom prst="straightConnector1">
                <a:avLst/>
              </a:prstGeom>
              <a:ln w="12700">
                <a:solidFill>
                  <a:srgbClr val="FFFFFF"/>
                </a:solidFill>
                <a:tailEnd type="oval"/>
              </a:ln>
            </p:spPr>
            <p:style>
              <a:lnRef idx="1">
                <a:schemeClr val="accent1"/>
              </a:lnRef>
              <a:fillRef idx="0">
                <a:schemeClr val="accent1"/>
              </a:fillRef>
              <a:effectRef idx="0">
                <a:schemeClr val="accent1"/>
              </a:effectRef>
              <a:fontRef idx="minor">
                <a:schemeClr val="tx1"/>
              </a:fontRef>
            </p:style>
          </p:cxnSp>
        </p:grpSp>
        <p:sp>
          <p:nvSpPr>
            <p:cNvPr id="75" name="TextBox 74"/>
            <p:cNvSpPr txBox="1"/>
            <p:nvPr/>
          </p:nvSpPr>
          <p:spPr>
            <a:xfrm>
              <a:off x="4173828" y="3140448"/>
              <a:ext cx="2167857" cy="2267055"/>
            </a:xfrm>
            <a:prstGeom prst="rect">
              <a:avLst/>
            </a:prstGeom>
            <a:noFill/>
          </p:spPr>
          <p:txBody>
            <a:bodyPr wrap="square" rtlCol="0">
              <a:spAutoFit/>
            </a:bodyPr>
            <a:lstStyle/>
            <a:p>
              <a:pPr algn="r">
                <a:lnSpc>
                  <a:spcPct val="120000"/>
                </a:lnSpc>
              </a:pPr>
              <a:r>
                <a:rPr lang="en-US" sz="1471" dirty="0">
                  <a:latin typeface="+mj-lt"/>
                  <a:cs typeface="Arial" pitchFamily="34" charset="0"/>
                </a:rPr>
                <a:t>Build and Test</a:t>
              </a:r>
            </a:p>
            <a:p>
              <a:pPr algn="r">
                <a:lnSpc>
                  <a:spcPct val="120000"/>
                </a:lnSpc>
              </a:pPr>
              <a:r>
                <a:rPr lang="en-US" sz="882" dirty="0">
                  <a:latin typeface="+mj-lt"/>
                  <a:cs typeface="Arial" pitchFamily="34" charset="0"/>
                </a:rPr>
                <a:t>IntelliJ</a:t>
              </a:r>
            </a:p>
            <a:p>
              <a:pPr algn="r">
                <a:lnSpc>
                  <a:spcPct val="120000"/>
                </a:lnSpc>
              </a:pPr>
              <a:r>
                <a:rPr lang="en-US" sz="882" dirty="0" err="1">
                  <a:latin typeface="+mj-lt"/>
                  <a:cs typeface="Arial" pitchFamily="34" charset="0"/>
                </a:rPr>
                <a:t>Git</a:t>
              </a:r>
              <a:r>
                <a:rPr lang="en-US" sz="882" dirty="0">
                  <a:latin typeface="+mj-lt"/>
                  <a:cs typeface="Arial" pitchFamily="34" charset="0"/>
                </a:rPr>
                <a:t> Source Control</a:t>
              </a:r>
            </a:p>
            <a:p>
              <a:pPr algn="r">
                <a:lnSpc>
                  <a:spcPct val="120000"/>
                </a:lnSpc>
              </a:pPr>
              <a:r>
                <a:rPr lang="en-US" sz="882" dirty="0">
                  <a:latin typeface="+mj-lt"/>
                  <a:cs typeface="Arial" pitchFamily="34" charset="0"/>
                </a:rPr>
                <a:t>Modern Code Workflow</a:t>
              </a:r>
            </a:p>
            <a:p>
              <a:pPr algn="r">
                <a:lnSpc>
                  <a:spcPct val="120000"/>
                </a:lnSpc>
              </a:pPr>
              <a:r>
                <a:rPr lang="en-US" sz="882" dirty="0">
                  <a:latin typeface="+mj-lt"/>
                  <a:cs typeface="Arial" pitchFamily="34" charset="0"/>
                </a:rPr>
                <a:t>Continuous Integration</a:t>
              </a:r>
            </a:p>
            <a:p>
              <a:pPr algn="r">
                <a:lnSpc>
                  <a:spcPct val="120000"/>
                </a:lnSpc>
              </a:pPr>
              <a:r>
                <a:rPr lang="en-US" sz="882" dirty="0">
                  <a:latin typeface="+mj-lt"/>
                  <a:cs typeface="Arial" pitchFamily="34" charset="0"/>
                </a:rPr>
                <a:t>Technical Debt Management</a:t>
              </a:r>
            </a:p>
            <a:p>
              <a:pPr algn="r">
                <a:lnSpc>
                  <a:spcPct val="120000"/>
                </a:lnSpc>
              </a:pPr>
              <a:r>
                <a:rPr lang="en-US" sz="882" dirty="0">
                  <a:latin typeface="+mj-lt"/>
                  <a:cs typeface="Arial" pitchFamily="34" charset="0"/>
                </a:rPr>
                <a:t>Security Scanning</a:t>
              </a:r>
            </a:p>
            <a:p>
              <a:pPr algn="r">
                <a:lnSpc>
                  <a:spcPct val="120000"/>
                </a:lnSpc>
              </a:pPr>
              <a:r>
                <a:rPr lang="en-US" sz="882" dirty="0">
                  <a:latin typeface="+mj-lt"/>
                  <a:cs typeface="Arial" pitchFamily="34" charset="0"/>
                </a:rPr>
                <a:t>Open Source Compliance</a:t>
              </a:r>
            </a:p>
          </p:txBody>
        </p:sp>
        <p:grpSp>
          <p:nvGrpSpPr>
            <p:cNvPr id="4" name="Group 3"/>
            <p:cNvGrpSpPr/>
            <p:nvPr/>
          </p:nvGrpSpPr>
          <p:grpSpPr>
            <a:xfrm>
              <a:off x="6591012" y="764906"/>
              <a:ext cx="2691378" cy="3149996"/>
              <a:chOff x="6667211" y="1138905"/>
              <a:chExt cx="2691378" cy="3149996"/>
            </a:xfrm>
          </p:grpSpPr>
          <p:sp>
            <p:nvSpPr>
              <p:cNvPr id="58" name="Freeform 476"/>
              <p:cNvSpPr>
                <a:spLocks/>
              </p:cNvSpPr>
              <p:nvPr/>
            </p:nvSpPr>
            <p:spPr bwMode="auto">
              <a:xfrm>
                <a:off x="6686824" y="1144940"/>
                <a:ext cx="2671765" cy="3134910"/>
              </a:xfrm>
              <a:custGeom>
                <a:avLst/>
                <a:gdLst/>
                <a:ahLst/>
                <a:cxnLst>
                  <a:cxn ang="0">
                    <a:pos x="1086" y="0"/>
                  </a:cxn>
                  <a:cxn ang="0">
                    <a:pos x="1215" y="14"/>
                  </a:cxn>
                  <a:cxn ang="0">
                    <a:pos x="1342" y="44"/>
                  </a:cxn>
                  <a:cxn ang="0">
                    <a:pos x="1348" y="89"/>
                  </a:cxn>
                  <a:cxn ang="0">
                    <a:pos x="1237" y="147"/>
                  </a:cxn>
                  <a:cxn ang="0">
                    <a:pos x="1133" y="218"/>
                  </a:cxn>
                  <a:cxn ang="0">
                    <a:pos x="1036" y="303"/>
                  </a:cxn>
                  <a:cxn ang="0">
                    <a:pos x="944" y="408"/>
                  </a:cxn>
                  <a:cxn ang="0">
                    <a:pos x="869" y="521"/>
                  </a:cxn>
                  <a:cxn ang="0">
                    <a:pos x="810" y="642"/>
                  </a:cxn>
                  <a:cxn ang="0">
                    <a:pos x="767" y="767"/>
                  </a:cxn>
                  <a:cxn ang="0">
                    <a:pos x="740" y="908"/>
                  </a:cxn>
                  <a:cxn ang="0">
                    <a:pos x="731" y="1052"/>
                  </a:cxn>
                  <a:cxn ang="0">
                    <a:pos x="743" y="1195"/>
                  </a:cxn>
                  <a:cxn ang="0">
                    <a:pos x="775" y="1336"/>
                  </a:cxn>
                  <a:cxn ang="0">
                    <a:pos x="822" y="1462"/>
                  </a:cxn>
                  <a:cxn ang="0">
                    <a:pos x="880" y="1573"/>
                  </a:cxn>
                  <a:cxn ang="0">
                    <a:pos x="953" y="1679"/>
                  </a:cxn>
                  <a:cxn ang="0">
                    <a:pos x="1013" y="1752"/>
                  </a:cxn>
                  <a:cxn ang="0">
                    <a:pos x="1057" y="1796"/>
                  </a:cxn>
                  <a:cxn ang="0">
                    <a:pos x="1120" y="1843"/>
                  </a:cxn>
                  <a:cxn ang="0">
                    <a:pos x="1204" y="1887"/>
                  </a:cxn>
                  <a:cxn ang="0">
                    <a:pos x="1293" y="1915"/>
                  </a:cxn>
                  <a:cxn ang="0">
                    <a:pos x="1385" y="1926"/>
                  </a:cxn>
                  <a:cxn ang="0">
                    <a:pos x="1477" y="1921"/>
                  </a:cxn>
                  <a:cxn ang="0">
                    <a:pos x="1568" y="1900"/>
                  </a:cxn>
                  <a:cxn ang="0">
                    <a:pos x="1655" y="1862"/>
                  </a:cxn>
                  <a:cxn ang="0">
                    <a:pos x="1734" y="1808"/>
                  </a:cxn>
                  <a:cxn ang="0">
                    <a:pos x="1724" y="1819"/>
                  </a:cxn>
                  <a:cxn ang="0">
                    <a:pos x="1624" y="1896"/>
                  </a:cxn>
                  <a:cxn ang="0">
                    <a:pos x="1517" y="1961"/>
                  </a:cxn>
                  <a:cxn ang="0">
                    <a:pos x="1404" y="2011"/>
                  </a:cxn>
                  <a:cxn ang="0">
                    <a:pos x="1266" y="2052"/>
                  </a:cxn>
                  <a:cxn ang="0">
                    <a:pos x="1124" y="2074"/>
                  </a:cxn>
                  <a:cxn ang="0">
                    <a:pos x="981" y="2076"/>
                  </a:cxn>
                  <a:cxn ang="0">
                    <a:pos x="838" y="2058"/>
                  </a:cxn>
                  <a:cxn ang="0">
                    <a:pos x="704" y="2023"/>
                  </a:cxn>
                  <a:cxn ang="0">
                    <a:pos x="581" y="1972"/>
                  </a:cxn>
                  <a:cxn ang="0">
                    <a:pos x="464" y="1905"/>
                  </a:cxn>
                  <a:cxn ang="0">
                    <a:pos x="356" y="1821"/>
                  </a:cxn>
                  <a:cxn ang="0">
                    <a:pos x="259" y="1726"/>
                  </a:cxn>
                  <a:cxn ang="0">
                    <a:pos x="181" y="1625"/>
                  </a:cxn>
                  <a:cxn ang="0">
                    <a:pos x="117" y="1517"/>
                  </a:cxn>
                  <a:cxn ang="0">
                    <a:pos x="66" y="1404"/>
                  </a:cxn>
                  <a:cxn ang="0">
                    <a:pos x="27" y="1279"/>
                  </a:cxn>
                  <a:cxn ang="0">
                    <a:pos x="6" y="1151"/>
                  </a:cxn>
                  <a:cxn ang="0">
                    <a:pos x="0" y="1021"/>
                  </a:cxn>
                  <a:cxn ang="0">
                    <a:pos x="10" y="891"/>
                  </a:cxn>
                  <a:cxn ang="0">
                    <a:pos x="37" y="763"/>
                  </a:cxn>
                  <a:cxn ang="0">
                    <a:pos x="79" y="639"/>
                  </a:cxn>
                  <a:cxn ang="0">
                    <a:pos x="138" y="520"/>
                  </a:cxn>
                  <a:cxn ang="0">
                    <a:pos x="213" y="407"/>
                  </a:cxn>
                  <a:cxn ang="0">
                    <a:pos x="304" y="303"/>
                  </a:cxn>
                  <a:cxn ang="0">
                    <a:pos x="408" y="212"/>
                  </a:cxn>
                  <a:cxn ang="0">
                    <a:pos x="521" y="137"/>
                  </a:cxn>
                  <a:cxn ang="0">
                    <a:pos x="639" y="79"/>
                  </a:cxn>
                  <a:cxn ang="0">
                    <a:pos x="764" y="36"/>
                  </a:cxn>
                  <a:cxn ang="0">
                    <a:pos x="891" y="10"/>
                  </a:cxn>
                  <a:cxn ang="0">
                    <a:pos x="1021" y="0"/>
                  </a:cxn>
                </a:cxnLst>
                <a:rect l="0" t="0" r="r" b="b"/>
                <a:pathLst>
                  <a:path w="1771" h="2078">
                    <a:moveTo>
                      <a:pt x="1021" y="0"/>
                    </a:moveTo>
                    <a:lnTo>
                      <a:pt x="1086" y="0"/>
                    </a:lnTo>
                    <a:lnTo>
                      <a:pt x="1151" y="6"/>
                    </a:lnTo>
                    <a:lnTo>
                      <a:pt x="1215" y="14"/>
                    </a:lnTo>
                    <a:lnTo>
                      <a:pt x="1279" y="27"/>
                    </a:lnTo>
                    <a:lnTo>
                      <a:pt x="1342" y="44"/>
                    </a:lnTo>
                    <a:lnTo>
                      <a:pt x="1404" y="66"/>
                    </a:lnTo>
                    <a:lnTo>
                      <a:pt x="1348" y="89"/>
                    </a:lnTo>
                    <a:lnTo>
                      <a:pt x="1292" y="116"/>
                    </a:lnTo>
                    <a:lnTo>
                      <a:pt x="1237" y="147"/>
                    </a:lnTo>
                    <a:lnTo>
                      <a:pt x="1184" y="180"/>
                    </a:lnTo>
                    <a:lnTo>
                      <a:pt x="1133" y="218"/>
                    </a:lnTo>
                    <a:lnTo>
                      <a:pt x="1083" y="258"/>
                    </a:lnTo>
                    <a:lnTo>
                      <a:pt x="1036" y="303"/>
                    </a:lnTo>
                    <a:lnTo>
                      <a:pt x="987" y="355"/>
                    </a:lnTo>
                    <a:lnTo>
                      <a:pt x="944" y="408"/>
                    </a:lnTo>
                    <a:lnTo>
                      <a:pt x="904" y="464"/>
                    </a:lnTo>
                    <a:lnTo>
                      <a:pt x="869" y="521"/>
                    </a:lnTo>
                    <a:lnTo>
                      <a:pt x="837" y="581"/>
                    </a:lnTo>
                    <a:lnTo>
                      <a:pt x="810" y="642"/>
                    </a:lnTo>
                    <a:lnTo>
                      <a:pt x="786" y="704"/>
                    </a:lnTo>
                    <a:lnTo>
                      <a:pt x="767" y="767"/>
                    </a:lnTo>
                    <a:lnTo>
                      <a:pt x="751" y="838"/>
                    </a:lnTo>
                    <a:lnTo>
                      <a:pt x="740" y="908"/>
                    </a:lnTo>
                    <a:lnTo>
                      <a:pt x="733" y="980"/>
                    </a:lnTo>
                    <a:lnTo>
                      <a:pt x="731" y="1052"/>
                    </a:lnTo>
                    <a:lnTo>
                      <a:pt x="735" y="1123"/>
                    </a:lnTo>
                    <a:lnTo>
                      <a:pt x="743" y="1195"/>
                    </a:lnTo>
                    <a:lnTo>
                      <a:pt x="757" y="1266"/>
                    </a:lnTo>
                    <a:lnTo>
                      <a:pt x="775" y="1336"/>
                    </a:lnTo>
                    <a:lnTo>
                      <a:pt x="798" y="1404"/>
                    </a:lnTo>
                    <a:lnTo>
                      <a:pt x="822" y="1462"/>
                    </a:lnTo>
                    <a:lnTo>
                      <a:pt x="849" y="1518"/>
                    </a:lnTo>
                    <a:lnTo>
                      <a:pt x="880" y="1573"/>
                    </a:lnTo>
                    <a:lnTo>
                      <a:pt x="914" y="1627"/>
                    </a:lnTo>
                    <a:lnTo>
                      <a:pt x="953" y="1679"/>
                    </a:lnTo>
                    <a:lnTo>
                      <a:pt x="994" y="1729"/>
                    </a:lnTo>
                    <a:lnTo>
                      <a:pt x="1013" y="1752"/>
                    </a:lnTo>
                    <a:lnTo>
                      <a:pt x="1035" y="1774"/>
                    </a:lnTo>
                    <a:lnTo>
                      <a:pt x="1057" y="1796"/>
                    </a:lnTo>
                    <a:lnTo>
                      <a:pt x="1080" y="1815"/>
                    </a:lnTo>
                    <a:lnTo>
                      <a:pt x="1120" y="1843"/>
                    </a:lnTo>
                    <a:lnTo>
                      <a:pt x="1161" y="1867"/>
                    </a:lnTo>
                    <a:lnTo>
                      <a:pt x="1204" y="1887"/>
                    </a:lnTo>
                    <a:lnTo>
                      <a:pt x="1248" y="1903"/>
                    </a:lnTo>
                    <a:lnTo>
                      <a:pt x="1293" y="1915"/>
                    </a:lnTo>
                    <a:lnTo>
                      <a:pt x="1339" y="1923"/>
                    </a:lnTo>
                    <a:lnTo>
                      <a:pt x="1385" y="1926"/>
                    </a:lnTo>
                    <a:lnTo>
                      <a:pt x="1432" y="1926"/>
                    </a:lnTo>
                    <a:lnTo>
                      <a:pt x="1477" y="1921"/>
                    </a:lnTo>
                    <a:lnTo>
                      <a:pt x="1524" y="1913"/>
                    </a:lnTo>
                    <a:lnTo>
                      <a:pt x="1568" y="1900"/>
                    </a:lnTo>
                    <a:lnTo>
                      <a:pt x="1612" y="1883"/>
                    </a:lnTo>
                    <a:lnTo>
                      <a:pt x="1655" y="1862"/>
                    </a:lnTo>
                    <a:lnTo>
                      <a:pt x="1696" y="1837"/>
                    </a:lnTo>
                    <a:lnTo>
                      <a:pt x="1734" y="1808"/>
                    </a:lnTo>
                    <a:lnTo>
                      <a:pt x="1771" y="1774"/>
                    </a:lnTo>
                    <a:lnTo>
                      <a:pt x="1724" y="1819"/>
                    </a:lnTo>
                    <a:lnTo>
                      <a:pt x="1675" y="1859"/>
                    </a:lnTo>
                    <a:lnTo>
                      <a:pt x="1624" y="1896"/>
                    </a:lnTo>
                    <a:lnTo>
                      <a:pt x="1571" y="1931"/>
                    </a:lnTo>
                    <a:lnTo>
                      <a:pt x="1517" y="1961"/>
                    </a:lnTo>
                    <a:lnTo>
                      <a:pt x="1461" y="1987"/>
                    </a:lnTo>
                    <a:lnTo>
                      <a:pt x="1404" y="2011"/>
                    </a:lnTo>
                    <a:lnTo>
                      <a:pt x="1336" y="2034"/>
                    </a:lnTo>
                    <a:lnTo>
                      <a:pt x="1266" y="2052"/>
                    </a:lnTo>
                    <a:lnTo>
                      <a:pt x="1195" y="2066"/>
                    </a:lnTo>
                    <a:lnTo>
                      <a:pt x="1124" y="2074"/>
                    </a:lnTo>
                    <a:lnTo>
                      <a:pt x="1052" y="2078"/>
                    </a:lnTo>
                    <a:lnTo>
                      <a:pt x="981" y="2076"/>
                    </a:lnTo>
                    <a:lnTo>
                      <a:pt x="909" y="2069"/>
                    </a:lnTo>
                    <a:lnTo>
                      <a:pt x="838" y="2058"/>
                    </a:lnTo>
                    <a:lnTo>
                      <a:pt x="767" y="2041"/>
                    </a:lnTo>
                    <a:lnTo>
                      <a:pt x="704" y="2023"/>
                    </a:lnTo>
                    <a:lnTo>
                      <a:pt x="642" y="1999"/>
                    </a:lnTo>
                    <a:lnTo>
                      <a:pt x="581" y="1972"/>
                    </a:lnTo>
                    <a:lnTo>
                      <a:pt x="522" y="1940"/>
                    </a:lnTo>
                    <a:lnTo>
                      <a:pt x="464" y="1905"/>
                    </a:lnTo>
                    <a:lnTo>
                      <a:pt x="409" y="1865"/>
                    </a:lnTo>
                    <a:lnTo>
                      <a:pt x="356" y="1821"/>
                    </a:lnTo>
                    <a:lnTo>
                      <a:pt x="304" y="1773"/>
                    </a:lnTo>
                    <a:lnTo>
                      <a:pt x="259" y="1726"/>
                    </a:lnTo>
                    <a:lnTo>
                      <a:pt x="218" y="1676"/>
                    </a:lnTo>
                    <a:lnTo>
                      <a:pt x="181" y="1625"/>
                    </a:lnTo>
                    <a:lnTo>
                      <a:pt x="147" y="1572"/>
                    </a:lnTo>
                    <a:lnTo>
                      <a:pt x="117" y="1517"/>
                    </a:lnTo>
                    <a:lnTo>
                      <a:pt x="89" y="1461"/>
                    </a:lnTo>
                    <a:lnTo>
                      <a:pt x="66" y="1404"/>
                    </a:lnTo>
                    <a:lnTo>
                      <a:pt x="45" y="1343"/>
                    </a:lnTo>
                    <a:lnTo>
                      <a:pt x="27" y="1279"/>
                    </a:lnTo>
                    <a:lnTo>
                      <a:pt x="15" y="1215"/>
                    </a:lnTo>
                    <a:lnTo>
                      <a:pt x="6" y="1151"/>
                    </a:lnTo>
                    <a:lnTo>
                      <a:pt x="1" y="1085"/>
                    </a:lnTo>
                    <a:lnTo>
                      <a:pt x="0" y="1021"/>
                    </a:lnTo>
                    <a:lnTo>
                      <a:pt x="3" y="956"/>
                    </a:lnTo>
                    <a:lnTo>
                      <a:pt x="10" y="891"/>
                    </a:lnTo>
                    <a:lnTo>
                      <a:pt x="21" y="827"/>
                    </a:lnTo>
                    <a:lnTo>
                      <a:pt x="37" y="763"/>
                    </a:lnTo>
                    <a:lnTo>
                      <a:pt x="56" y="700"/>
                    </a:lnTo>
                    <a:lnTo>
                      <a:pt x="79" y="639"/>
                    </a:lnTo>
                    <a:lnTo>
                      <a:pt x="106" y="579"/>
                    </a:lnTo>
                    <a:lnTo>
                      <a:pt x="138" y="520"/>
                    </a:lnTo>
                    <a:lnTo>
                      <a:pt x="174" y="463"/>
                    </a:lnTo>
                    <a:lnTo>
                      <a:pt x="213" y="407"/>
                    </a:lnTo>
                    <a:lnTo>
                      <a:pt x="257" y="354"/>
                    </a:lnTo>
                    <a:lnTo>
                      <a:pt x="304" y="303"/>
                    </a:lnTo>
                    <a:lnTo>
                      <a:pt x="355" y="256"/>
                    </a:lnTo>
                    <a:lnTo>
                      <a:pt x="408" y="212"/>
                    </a:lnTo>
                    <a:lnTo>
                      <a:pt x="463" y="172"/>
                    </a:lnTo>
                    <a:lnTo>
                      <a:pt x="521" y="137"/>
                    </a:lnTo>
                    <a:lnTo>
                      <a:pt x="579" y="105"/>
                    </a:lnTo>
                    <a:lnTo>
                      <a:pt x="639" y="79"/>
                    </a:lnTo>
                    <a:lnTo>
                      <a:pt x="701" y="55"/>
                    </a:lnTo>
                    <a:lnTo>
                      <a:pt x="764" y="36"/>
                    </a:lnTo>
                    <a:lnTo>
                      <a:pt x="827" y="20"/>
                    </a:lnTo>
                    <a:lnTo>
                      <a:pt x="891" y="10"/>
                    </a:lnTo>
                    <a:lnTo>
                      <a:pt x="956" y="2"/>
                    </a:lnTo>
                    <a:lnTo>
                      <a:pt x="1021" y="0"/>
                    </a:lnTo>
                    <a:close/>
                  </a:path>
                </a:pathLst>
              </a:custGeom>
              <a:solidFill>
                <a:srgbClr val="FFB900"/>
              </a:solidFill>
              <a:ln w="0">
                <a:noFill/>
                <a:prstDash val="solid"/>
                <a:round/>
                <a:headEnd/>
                <a:tailEnd/>
              </a:ln>
              <a:effectLst>
                <a:innerShdw blurRad="431800" dist="317500">
                  <a:prstClr val="black">
                    <a:alpha val="20000"/>
                  </a:prstClr>
                </a:innerShdw>
              </a:effectLst>
            </p:spPr>
            <p:txBody>
              <a:bodyPr vert="horz" wrap="square" lIns="67232" tIns="33616" rIns="67232" bIns="33616" numCol="1" anchor="t" anchorCtr="0" compatLnSpc="1">
                <a:prstTxWarp prst="textNoShape">
                  <a:avLst/>
                </a:prstTxWarp>
              </a:bodyPr>
              <a:lstStyle/>
              <a:p>
                <a:pPr defTabSz="896321">
                  <a:defRPr/>
                </a:pPr>
                <a:endParaRPr lang="en-US" sz="1765" kern="0">
                  <a:gradFill>
                    <a:gsLst>
                      <a:gs pos="4000">
                        <a:schemeClr val="bg1"/>
                      </a:gs>
                      <a:gs pos="10667">
                        <a:schemeClr val="bg1"/>
                      </a:gs>
                    </a:gsLst>
                    <a:lin ang="5400000" scaled="0"/>
                  </a:gradFill>
                  <a:latin typeface="Calibri"/>
                </a:endParaRPr>
              </a:p>
            </p:txBody>
          </p:sp>
          <p:sp>
            <p:nvSpPr>
              <p:cNvPr id="65" name="Freeform 483"/>
              <p:cNvSpPr>
                <a:spLocks/>
              </p:cNvSpPr>
              <p:nvPr/>
            </p:nvSpPr>
            <p:spPr bwMode="auto">
              <a:xfrm>
                <a:off x="6667211" y="1138905"/>
                <a:ext cx="2626506" cy="3149996"/>
              </a:xfrm>
              <a:custGeom>
                <a:avLst/>
                <a:gdLst/>
                <a:ahLst/>
                <a:cxnLst>
                  <a:cxn ang="0">
                    <a:pos x="1180" y="9"/>
                  </a:cxn>
                  <a:cxn ang="0">
                    <a:pos x="1360" y="49"/>
                  </a:cxn>
                  <a:cxn ang="0">
                    <a:pos x="1300" y="35"/>
                  </a:cxn>
                  <a:cxn ang="0">
                    <a:pos x="1117" y="10"/>
                  </a:cxn>
                  <a:cxn ang="0">
                    <a:pos x="931" y="17"/>
                  </a:cxn>
                  <a:cxn ang="0">
                    <a:pos x="747" y="56"/>
                  </a:cxn>
                  <a:cxn ang="0">
                    <a:pos x="572" y="129"/>
                  </a:cxn>
                  <a:cxn ang="0">
                    <a:pos x="413" y="236"/>
                  </a:cxn>
                  <a:cxn ang="0">
                    <a:pos x="273" y="369"/>
                  </a:cxn>
                  <a:cxn ang="0">
                    <a:pos x="162" y="528"/>
                  </a:cxn>
                  <a:cxn ang="0">
                    <a:pos x="82" y="707"/>
                  </a:cxn>
                  <a:cxn ang="0">
                    <a:pos x="35" y="899"/>
                  </a:cxn>
                  <a:cxn ang="0">
                    <a:pos x="27" y="1096"/>
                  </a:cxn>
                  <a:cxn ang="0">
                    <a:pos x="58" y="1299"/>
                  </a:cxn>
                  <a:cxn ang="0">
                    <a:pos x="132" y="1498"/>
                  </a:cxn>
                  <a:cxn ang="0">
                    <a:pos x="243" y="1675"/>
                  </a:cxn>
                  <a:cxn ang="0">
                    <a:pos x="387" y="1825"/>
                  </a:cxn>
                  <a:cxn ang="0">
                    <a:pos x="556" y="1944"/>
                  </a:cxn>
                  <a:cxn ang="0">
                    <a:pos x="744" y="2025"/>
                  </a:cxn>
                  <a:cxn ang="0">
                    <a:pos x="944" y="2068"/>
                  </a:cxn>
                  <a:cxn ang="0">
                    <a:pos x="1145" y="2070"/>
                  </a:cxn>
                  <a:cxn ang="0">
                    <a:pos x="1341" y="2034"/>
                  </a:cxn>
                  <a:cxn ang="0">
                    <a:pos x="1526" y="1964"/>
                  </a:cxn>
                  <a:cxn ang="0">
                    <a:pos x="1691" y="1860"/>
                  </a:cxn>
                  <a:cxn ang="0">
                    <a:pos x="1640" y="1901"/>
                  </a:cxn>
                  <a:cxn ang="0">
                    <a:pos x="1469" y="1998"/>
                  </a:cxn>
                  <a:cxn ang="0">
                    <a:pos x="1279" y="2061"/>
                  </a:cxn>
                  <a:cxn ang="0">
                    <a:pos x="1079" y="2088"/>
                  </a:cxn>
                  <a:cxn ang="0">
                    <a:pos x="874" y="2075"/>
                  </a:cxn>
                  <a:cxn ang="0">
                    <a:pos x="677" y="2022"/>
                  </a:cxn>
                  <a:cxn ang="0">
                    <a:pos x="499" y="1935"/>
                  </a:cxn>
                  <a:cxn ang="0">
                    <a:pos x="340" y="1815"/>
                  </a:cxn>
                  <a:cxn ang="0">
                    <a:pos x="206" y="1666"/>
                  </a:cxn>
                  <a:cxn ang="0">
                    <a:pos x="101" y="1494"/>
                  </a:cxn>
                  <a:cxn ang="0">
                    <a:pos x="32" y="1301"/>
                  </a:cxn>
                  <a:cxn ang="0">
                    <a:pos x="2" y="1098"/>
                  </a:cxn>
                  <a:cxn ang="0">
                    <a:pos x="11" y="895"/>
                  </a:cxn>
                  <a:cxn ang="0">
                    <a:pos x="59" y="699"/>
                  </a:cxn>
                  <a:cxn ang="0">
                    <a:pos x="143" y="517"/>
                  </a:cxn>
                  <a:cxn ang="0">
                    <a:pos x="258" y="355"/>
                  </a:cxn>
                  <a:cxn ang="0">
                    <a:pos x="401" y="220"/>
                  </a:cxn>
                  <a:cxn ang="0">
                    <a:pos x="565" y="115"/>
                  </a:cxn>
                  <a:cxn ang="0">
                    <a:pos x="743" y="43"/>
                  </a:cxn>
                  <a:cxn ang="0">
                    <a:pos x="930" y="6"/>
                  </a:cxn>
                </a:cxnLst>
                <a:rect l="0" t="0" r="r" b="b"/>
                <a:pathLst>
                  <a:path w="1741" h="2088">
                    <a:moveTo>
                      <a:pt x="1055" y="0"/>
                    </a:moveTo>
                    <a:lnTo>
                      <a:pt x="1118" y="3"/>
                    </a:lnTo>
                    <a:lnTo>
                      <a:pt x="1180" y="9"/>
                    </a:lnTo>
                    <a:lnTo>
                      <a:pt x="1241" y="18"/>
                    </a:lnTo>
                    <a:lnTo>
                      <a:pt x="1301" y="32"/>
                    </a:lnTo>
                    <a:lnTo>
                      <a:pt x="1360" y="49"/>
                    </a:lnTo>
                    <a:lnTo>
                      <a:pt x="1417" y="70"/>
                    </a:lnTo>
                    <a:lnTo>
                      <a:pt x="1360" y="51"/>
                    </a:lnTo>
                    <a:lnTo>
                      <a:pt x="1300" y="35"/>
                    </a:lnTo>
                    <a:lnTo>
                      <a:pt x="1240" y="23"/>
                    </a:lnTo>
                    <a:lnTo>
                      <a:pt x="1179" y="14"/>
                    </a:lnTo>
                    <a:lnTo>
                      <a:pt x="1117" y="10"/>
                    </a:lnTo>
                    <a:lnTo>
                      <a:pt x="1055" y="8"/>
                    </a:lnTo>
                    <a:lnTo>
                      <a:pt x="993" y="10"/>
                    </a:lnTo>
                    <a:lnTo>
                      <a:pt x="931" y="17"/>
                    </a:lnTo>
                    <a:lnTo>
                      <a:pt x="869" y="26"/>
                    </a:lnTo>
                    <a:lnTo>
                      <a:pt x="808" y="39"/>
                    </a:lnTo>
                    <a:lnTo>
                      <a:pt x="747" y="56"/>
                    </a:lnTo>
                    <a:lnTo>
                      <a:pt x="688" y="77"/>
                    </a:lnTo>
                    <a:lnTo>
                      <a:pt x="629" y="101"/>
                    </a:lnTo>
                    <a:lnTo>
                      <a:pt x="572" y="129"/>
                    </a:lnTo>
                    <a:lnTo>
                      <a:pt x="517" y="161"/>
                    </a:lnTo>
                    <a:lnTo>
                      <a:pt x="464" y="196"/>
                    </a:lnTo>
                    <a:lnTo>
                      <a:pt x="413" y="236"/>
                    </a:lnTo>
                    <a:lnTo>
                      <a:pt x="364" y="277"/>
                    </a:lnTo>
                    <a:lnTo>
                      <a:pt x="317" y="322"/>
                    </a:lnTo>
                    <a:lnTo>
                      <a:pt x="273" y="369"/>
                    </a:lnTo>
                    <a:lnTo>
                      <a:pt x="233" y="420"/>
                    </a:lnTo>
                    <a:lnTo>
                      <a:pt x="196" y="473"/>
                    </a:lnTo>
                    <a:lnTo>
                      <a:pt x="162" y="528"/>
                    </a:lnTo>
                    <a:lnTo>
                      <a:pt x="132" y="586"/>
                    </a:lnTo>
                    <a:lnTo>
                      <a:pt x="105" y="646"/>
                    </a:lnTo>
                    <a:lnTo>
                      <a:pt x="82" y="707"/>
                    </a:lnTo>
                    <a:lnTo>
                      <a:pt x="63" y="770"/>
                    </a:lnTo>
                    <a:lnTo>
                      <a:pt x="47" y="833"/>
                    </a:lnTo>
                    <a:lnTo>
                      <a:pt x="35" y="899"/>
                    </a:lnTo>
                    <a:lnTo>
                      <a:pt x="28" y="964"/>
                    </a:lnTo>
                    <a:lnTo>
                      <a:pt x="26" y="1030"/>
                    </a:lnTo>
                    <a:lnTo>
                      <a:pt x="27" y="1096"/>
                    </a:lnTo>
                    <a:lnTo>
                      <a:pt x="33" y="1163"/>
                    </a:lnTo>
                    <a:lnTo>
                      <a:pt x="43" y="1230"/>
                    </a:lnTo>
                    <a:lnTo>
                      <a:pt x="58" y="1299"/>
                    </a:lnTo>
                    <a:lnTo>
                      <a:pt x="77" y="1367"/>
                    </a:lnTo>
                    <a:lnTo>
                      <a:pt x="102" y="1433"/>
                    </a:lnTo>
                    <a:lnTo>
                      <a:pt x="132" y="1498"/>
                    </a:lnTo>
                    <a:lnTo>
                      <a:pt x="165" y="1560"/>
                    </a:lnTo>
                    <a:lnTo>
                      <a:pt x="202" y="1618"/>
                    </a:lnTo>
                    <a:lnTo>
                      <a:pt x="243" y="1675"/>
                    </a:lnTo>
                    <a:lnTo>
                      <a:pt x="288" y="1728"/>
                    </a:lnTo>
                    <a:lnTo>
                      <a:pt x="336" y="1779"/>
                    </a:lnTo>
                    <a:lnTo>
                      <a:pt x="387" y="1825"/>
                    </a:lnTo>
                    <a:lnTo>
                      <a:pt x="441" y="1869"/>
                    </a:lnTo>
                    <a:lnTo>
                      <a:pt x="498" y="1909"/>
                    </a:lnTo>
                    <a:lnTo>
                      <a:pt x="556" y="1944"/>
                    </a:lnTo>
                    <a:lnTo>
                      <a:pt x="617" y="1976"/>
                    </a:lnTo>
                    <a:lnTo>
                      <a:pt x="680" y="2002"/>
                    </a:lnTo>
                    <a:lnTo>
                      <a:pt x="744" y="2025"/>
                    </a:lnTo>
                    <a:lnTo>
                      <a:pt x="810" y="2044"/>
                    </a:lnTo>
                    <a:lnTo>
                      <a:pt x="877" y="2058"/>
                    </a:lnTo>
                    <a:lnTo>
                      <a:pt x="944" y="2068"/>
                    </a:lnTo>
                    <a:lnTo>
                      <a:pt x="1011" y="2073"/>
                    </a:lnTo>
                    <a:lnTo>
                      <a:pt x="1078" y="2074"/>
                    </a:lnTo>
                    <a:lnTo>
                      <a:pt x="1145" y="2070"/>
                    </a:lnTo>
                    <a:lnTo>
                      <a:pt x="1211" y="2062"/>
                    </a:lnTo>
                    <a:lnTo>
                      <a:pt x="1276" y="2051"/>
                    </a:lnTo>
                    <a:lnTo>
                      <a:pt x="1341" y="2034"/>
                    </a:lnTo>
                    <a:lnTo>
                      <a:pt x="1404" y="2015"/>
                    </a:lnTo>
                    <a:lnTo>
                      <a:pt x="1465" y="1991"/>
                    </a:lnTo>
                    <a:lnTo>
                      <a:pt x="1526" y="1964"/>
                    </a:lnTo>
                    <a:lnTo>
                      <a:pt x="1583" y="1933"/>
                    </a:lnTo>
                    <a:lnTo>
                      <a:pt x="1638" y="1898"/>
                    </a:lnTo>
                    <a:lnTo>
                      <a:pt x="1691" y="1860"/>
                    </a:lnTo>
                    <a:lnTo>
                      <a:pt x="1741" y="1819"/>
                    </a:lnTo>
                    <a:lnTo>
                      <a:pt x="1692" y="1862"/>
                    </a:lnTo>
                    <a:lnTo>
                      <a:pt x="1640" y="1901"/>
                    </a:lnTo>
                    <a:lnTo>
                      <a:pt x="1586" y="1936"/>
                    </a:lnTo>
                    <a:lnTo>
                      <a:pt x="1528" y="1969"/>
                    </a:lnTo>
                    <a:lnTo>
                      <a:pt x="1469" y="1998"/>
                    </a:lnTo>
                    <a:lnTo>
                      <a:pt x="1407" y="2023"/>
                    </a:lnTo>
                    <a:lnTo>
                      <a:pt x="1343" y="2044"/>
                    </a:lnTo>
                    <a:lnTo>
                      <a:pt x="1279" y="2061"/>
                    </a:lnTo>
                    <a:lnTo>
                      <a:pt x="1213" y="2075"/>
                    </a:lnTo>
                    <a:lnTo>
                      <a:pt x="1146" y="2083"/>
                    </a:lnTo>
                    <a:lnTo>
                      <a:pt x="1079" y="2088"/>
                    </a:lnTo>
                    <a:lnTo>
                      <a:pt x="1010" y="2088"/>
                    </a:lnTo>
                    <a:lnTo>
                      <a:pt x="942" y="2084"/>
                    </a:lnTo>
                    <a:lnTo>
                      <a:pt x="874" y="2075"/>
                    </a:lnTo>
                    <a:lnTo>
                      <a:pt x="806" y="2062"/>
                    </a:lnTo>
                    <a:lnTo>
                      <a:pt x="739" y="2043"/>
                    </a:lnTo>
                    <a:lnTo>
                      <a:pt x="677" y="2022"/>
                    </a:lnTo>
                    <a:lnTo>
                      <a:pt x="616" y="1997"/>
                    </a:lnTo>
                    <a:lnTo>
                      <a:pt x="557" y="1969"/>
                    </a:lnTo>
                    <a:lnTo>
                      <a:pt x="499" y="1935"/>
                    </a:lnTo>
                    <a:lnTo>
                      <a:pt x="444" y="1899"/>
                    </a:lnTo>
                    <a:lnTo>
                      <a:pt x="391" y="1859"/>
                    </a:lnTo>
                    <a:lnTo>
                      <a:pt x="340" y="1815"/>
                    </a:lnTo>
                    <a:lnTo>
                      <a:pt x="293" y="1769"/>
                    </a:lnTo>
                    <a:lnTo>
                      <a:pt x="248" y="1719"/>
                    </a:lnTo>
                    <a:lnTo>
                      <a:pt x="206" y="1666"/>
                    </a:lnTo>
                    <a:lnTo>
                      <a:pt x="168" y="1611"/>
                    </a:lnTo>
                    <a:lnTo>
                      <a:pt x="132" y="1554"/>
                    </a:lnTo>
                    <a:lnTo>
                      <a:pt x="101" y="1494"/>
                    </a:lnTo>
                    <a:lnTo>
                      <a:pt x="74" y="1431"/>
                    </a:lnTo>
                    <a:lnTo>
                      <a:pt x="51" y="1367"/>
                    </a:lnTo>
                    <a:lnTo>
                      <a:pt x="32" y="1301"/>
                    </a:lnTo>
                    <a:lnTo>
                      <a:pt x="18" y="1234"/>
                    </a:lnTo>
                    <a:lnTo>
                      <a:pt x="7" y="1166"/>
                    </a:lnTo>
                    <a:lnTo>
                      <a:pt x="2" y="1098"/>
                    </a:lnTo>
                    <a:lnTo>
                      <a:pt x="0" y="1030"/>
                    </a:lnTo>
                    <a:lnTo>
                      <a:pt x="3" y="962"/>
                    </a:lnTo>
                    <a:lnTo>
                      <a:pt x="11" y="895"/>
                    </a:lnTo>
                    <a:lnTo>
                      <a:pt x="22" y="828"/>
                    </a:lnTo>
                    <a:lnTo>
                      <a:pt x="39" y="763"/>
                    </a:lnTo>
                    <a:lnTo>
                      <a:pt x="59" y="699"/>
                    </a:lnTo>
                    <a:lnTo>
                      <a:pt x="83" y="636"/>
                    </a:lnTo>
                    <a:lnTo>
                      <a:pt x="111" y="575"/>
                    </a:lnTo>
                    <a:lnTo>
                      <a:pt x="143" y="517"/>
                    </a:lnTo>
                    <a:lnTo>
                      <a:pt x="177" y="460"/>
                    </a:lnTo>
                    <a:lnTo>
                      <a:pt x="216" y="406"/>
                    </a:lnTo>
                    <a:lnTo>
                      <a:pt x="258" y="355"/>
                    </a:lnTo>
                    <a:lnTo>
                      <a:pt x="303" y="306"/>
                    </a:lnTo>
                    <a:lnTo>
                      <a:pt x="351" y="262"/>
                    </a:lnTo>
                    <a:lnTo>
                      <a:pt x="401" y="220"/>
                    </a:lnTo>
                    <a:lnTo>
                      <a:pt x="454" y="181"/>
                    </a:lnTo>
                    <a:lnTo>
                      <a:pt x="509" y="145"/>
                    </a:lnTo>
                    <a:lnTo>
                      <a:pt x="565" y="115"/>
                    </a:lnTo>
                    <a:lnTo>
                      <a:pt x="623" y="87"/>
                    </a:lnTo>
                    <a:lnTo>
                      <a:pt x="682" y="63"/>
                    </a:lnTo>
                    <a:lnTo>
                      <a:pt x="743" y="43"/>
                    </a:lnTo>
                    <a:lnTo>
                      <a:pt x="804" y="27"/>
                    </a:lnTo>
                    <a:lnTo>
                      <a:pt x="867" y="15"/>
                    </a:lnTo>
                    <a:lnTo>
                      <a:pt x="930" y="6"/>
                    </a:lnTo>
                    <a:lnTo>
                      <a:pt x="993" y="1"/>
                    </a:lnTo>
                    <a:lnTo>
                      <a:pt x="1055" y="0"/>
                    </a:lnTo>
                    <a:close/>
                  </a:path>
                </a:pathLst>
              </a:custGeom>
              <a:solidFill>
                <a:schemeClr val="bg1"/>
              </a:solidFill>
              <a:ln w="0">
                <a:noFill/>
                <a:prstDash val="solid"/>
                <a:round/>
                <a:headEnd/>
                <a:tailEnd/>
              </a:ln>
            </p:spPr>
            <p:txBody>
              <a:bodyPr vert="horz" wrap="square" lIns="67232" tIns="33616" rIns="67232" bIns="33616" numCol="1" anchor="t" anchorCtr="0" compatLnSpc="1">
                <a:prstTxWarp prst="textNoShape">
                  <a:avLst/>
                </a:prstTxWarp>
              </a:bodyPr>
              <a:lstStyle/>
              <a:p>
                <a:pPr defTabSz="896321">
                  <a:defRPr/>
                </a:pPr>
                <a:endParaRPr lang="en-US" sz="1765" kern="0">
                  <a:gradFill>
                    <a:gsLst>
                      <a:gs pos="4000">
                        <a:schemeClr val="bg1"/>
                      </a:gs>
                      <a:gs pos="10667">
                        <a:schemeClr val="bg1"/>
                      </a:gs>
                    </a:gsLst>
                    <a:lin ang="5400000" scaled="0"/>
                  </a:gradFill>
                  <a:latin typeface="Calibri"/>
                </a:endParaRPr>
              </a:p>
            </p:txBody>
          </p:sp>
          <p:sp>
            <p:nvSpPr>
              <p:cNvPr id="66" name="TextBox 65"/>
              <p:cNvSpPr txBox="1"/>
              <p:nvPr/>
            </p:nvSpPr>
            <p:spPr>
              <a:xfrm>
                <a:off x="6847319" y="2420008"/>
                <a:ext cx="818717" cy="863880"/>
              </a:xfrm>
              <a:prstGeom prst="rect">
                <a:avLst/>
              </a:prstGeom>
              <a:noFill/>
            </p:spPr>
            <p:txBody>
              <a:bodyPr wrap="square" rtlCol="0">
                <a:spAutoFit/>
              </a:bodyPr>
              <a:lstStyle/>
              <a:p>
                <a:pPr defTabSz="896321">
                  <a:defRPr/>
                </a:pPr>
                <a:r>
                  <a:rPr lang="en-US" sz="1176" kern="0" dirty="0">
                    <a:gradFill>
                      <a:gsLst>
                        <a:gs pos="4000">
                          <a:schemeClr val="bg1"/>
                        </a:gs>
                        <a:gs pos="10667">
                          <a:schemeClr val="bg1"/>
                        </a:gs>
                      </a:gsLst>
                      <a:lin ang="5400000" scaled="0"/>
                    </a:gradFill>
                    <a:cs typeface="Arial" pitchFamily="34" charset="0"/>
                  </a:rPr>
                  <a:t>Plan + Track</a:t>
                </a:r>
              </a:p>
            </p:txBody>
          </p:sp>
        </p:grpSp>
        <p:grpSp>
          <p:nvGrpSpPr>
            <p:cNvPr id="5" name="Group 4"/>
            <p:cNvGrpSpPr/>
            <p:nvPr/>
          </p:nvGrpSpPr>
          <p:grpSpPr>
            <a:xfrm>
              <a:off x="7702865" y="751328"/>
              <a:ext cx="3149996" cy="2628016"/>
              <a:chOff x="7779064" y="1125327"/>
              <a:chExt cx="3149996" cy="2628016"/>
            </a:xfrm>
          </p:grpSpPr>
          <p:sp>
            <p:nvSpPr>
              <p:cNvPr id="60" name="Freeform 478"/>
              <p:cNvSpPr>
                <a:spLocks/>
              </p:cNvSpPr>
              <p:nvPr/>
            </p:nvSpPr>
            <p:spPr bwMode="auto">
              <a:xfrm>
                <a:off x="7789623" y="1144940"/>
                <a:ext cx="3134910" cy="2608403"/>
              </a:xfrm>
              <a:custGeom>
                <a:avLst/>
                <a:gdLst/>
                <a:ahLst/>
                <a:cxnLst>
                  <a:cxn ang="0">
                    <a:pos x="1122" y="2"/>
                  </a:cxn>
                  <a:cxn ang="0">
                    <a:pos x="1251" y="20"/>
                  </a:cxn>
                  <a:cxn ang="0">
                    <a:pos x="1377" y="55"/>
                  </a:cxn>
                  <a:cxn ang="0">
                    <a:pos x="1498" y="105"/>
                  </a:cxn>
                  <a:cxn ang="0">
                    <a:pos x="1614" y="172"/>
                  </a:cxn>
                  <a:cxn ang="0">
                    <a:pos x="1724" y="256"/>
                  </a:cxn>
                  <a:cxn ang="0">
                    <a:pos x="1821" y="354"/>
                  </a:cxn>
                  <a:cxn ang="0">
                    <a:pos x="1905" y="463"/>
                  </a:cxn>
                  <a:cxn ang="0">
                    <a:pos x="1972" y="579"/>
                  </a:cxn>
                  <a:cxn ang="0">
                    <a:pos x="2022" y="700"/>
                  </a:cxn>
                  <a:cxn ang="0">
                    <a:pos x="2057" y="827"/>
                  </a:cxn>
                  <a:cxn ang="0">
                    <a:pos x="2075" y="956"/>
                  </a:cxn>
                  <a:cxn ang="0">
                    <a:pos x="2077" y="1085"/>
                  </a:cxn>
                  <a:cxn ang="0">
                    <a:pos x="2063" y="1215"/>
                  </a:cxn>
                  <a:cxn ang="0">
                    <a:pos x="2033" y="1343"/>
                  </a:cxn>
                  <a:cxn ang="0">
                    <a:pos x="1988" y="1347"/>
                  </a:cxn>
                  <a:cxn ang="0">
                    <a:pos x="1931" y="1237"/>
                  </a:cxn>
                  <a:cxn ang="0">
                    <a:pos x="1859" y="1133"/>
                  </a:cxn>
                  <a:cxn ang="0">
                    <a:pos x="1774" y="1036"/>
                  </a:cxn>
                  <a:cxn ang="0">
                    <a:pos x="1669" y="944"/>
                  </a:cxn>
                  <a:cxn ang="0">
                    <a:pos x="1556" y="869"/>
                  </a:cxn>
                  <a:cxn ang="0">
                    <a:pos x="1436" y="809"/>
                  </a:cxn>
                  <a:cxn ang="0">
                    <a:pos x="1310" y="767"/>
                  </a:cxn>
                  <a:cxn ang="0">
                    <a:pos x="1169" y="740"/>
                  </a:cxn>
                  <a:cxn ang="0">
                    <a:pos x="1026" y="731"/>
                  </a:cxn>
                  <a:cxn ang="0">
                    <a:pos x="883" y="743"/>
                  </a:cxn>
                  <a:cxn ang="0">
                    <a:pos x="742" y="774"/>
                  </a:cxn>
                  <a:cxn ang="0">
                    <a:pos x="617" y="821"/>
                  </a:cxn>
                  <a:cxn ang="0">
                    <a:pos x="506" y="878"/>
                  </a:cxn>
                  <a:cxn ang="0">
                    <a:pos x="402" y="950"/>
                  </a:cxn>
                  <a:cxn ang="0">
                    <a:pos x="305" y="1036"/>
                  </a:cxn>
                  <a:cxn ang="0">
                    <a:pos x="304" y="1036"/>
                  </a:cxn>
                  <a:cxn ang="0">
                    <a:pos x="270" y="1074"/>
                  </a:cxn>
                  <a:cxn ang="0">
                    <a:pos x="216" y="1153"/>
                  </a:cxn>
                  <a:cxn ang="0">
                    <a:pos x="178" y="1240"/>
                  </a:cxn>
                  <a:cxn ang="0">
                    <a:pos x="157" y="1331"/>
                  </a:cxn>
                  <a:cxn ang="0">
                    <a:pos x="152" y="1423"/>
                  </a:cxn>
                  <a:cxn ang="0">
                    <a:pos x="163" y="1515"/>
                  </a:cxn>
                  <a:cxn ang="0">
                    <a:pos x="191" y="1605"/>
                  </a:cxn>
                  <a:cxn ang="0">
                    <a:pos x="235" y="1689"/>
                  </a:cxn>
                  <a:cxn ang="0">
                    <a:pos x="222" y="1679"/>
                  </a:cxn>
                  <a:cxn ang="0">
                    <a:pos x="149" y="1573"/>
                  </a:cxn>
                  <a:cxn ang="0">
                    <a:pos x="91" y="1462"/>
                  </a:cxn>
                  <a:cxn ang="0">
                    <a:pos x="44" y="1336"/>
                  </a:cxn>
                  <a:cxn ang="0">
                    <a:pos x="12" y="1195"/>
                  </a:cxn>
                  <a:cxn ang="0">
                    <a:pos x="0" y="1052"/>
                  </a:cxn>
                  <a:cxn ang="0">
                    <a:pos x="9" y="908"/>
                  </a:cxn>
                  <a:cxn ang="0">
                    <a:pos x="36" y="767"/>
                  </a:cxn>
                  <a:cxn ang="0">
                    <a:pos x="79" y="642"/>
                  </a:cxn>
                  <a:cxn ang="0">
                    <a:pos x="138" y="521"/>
                  </a:cxn>
                  <a:cxn ang="0">
                    <a:pos x="213" y="408"/>
                  </a:cxn>
                  <a:cxn ang="0">
                    <a:pos x="305" y="303"/>
                  </a:cxn>
                  <a:cxn ang="0">
                    <a:pos x="402" y="218"/>
                  </a:cxn>
                  <a:cxn ang="0">
                    <a:pos x="506" y="147"/>
                  </a:cxn>
                  <a:cxn ang="0">
                    <a:pos x="617" y="89"/>
                  </a:cxn>
                  <a:cxn ang="0">
                    <a:pos x="735" y="44"/>
                  </a:cxn>
                  <a:cxn ang="0">
                    <a:pos x="862" y="14"/>
                  </a:cxn>
                  <a:cxn ang="0">
                    <a:pos x="992" y="0"/>
                  </a:cxn>
                </a:cxnLst>
                <a:rect l="0" t="0" r="r" b="b"/>
                <a:pathLst>
                  <a:path w="2078" h="1729">
                    <a:moveTo>
                      <a:pt x="1057" y="0"/>
                    </a:moveTo>
                    <a:lnTo>
                      <a:pt x="1122" y="2"/>
                    </a:lnTo>
                    <a:lnTo>
                      <a:pt x="1186" y="10"/>
                    </a:lnTo>
                    <a:lnTo>
                      <a:pt x="1251" y="20"/>
                    </a:lnTo>
                    <a:lnTo>
                      <a:pt x="1314" y="36"/>
                    </a:lnTo>
                    <a:lnTo>
                      <a:pt x="1377" y="55"/>
                    </a:lnTo>
                    <a:lnTo>
                      <a:pt x="1438" y="79"/>
                    </a:lnTo>
                    <a:lnTo>
                      <a:pt x="1498" y="105"/>
                    </a:lnTo>
                    <a:lnTo>
                      <a:pt x="1558" y="137"/>
                    </a:lnTo>
                    <a:lnTo>
                      <a:pt x="1614" y="172"/>
                    </a:lnTo>
                    <a:lnTo>
                      <a:pt x="1670" y="212"/>
                    </a:lnTo>
                    <a:lnTo>
                      <a:pt x="1724" y="256"/>
                    </a:lnTo>
                    <a:lnTo>
                      <a:pt x="1774" y="303"/>
                    </a:lnTo>
                    <a:lnTo>
                      <a:pt x="1821" y="354"/>
                    </a:lnTo>
                    <a:lnTo>
                      <a:pt x="1865" y="407"/>
                    </a:lnTo>
                    <a:lnTo>
                      <a:pt x="1905" y="463"/>
                    </a:lnTo>
                    <a:lnTo>
                      <a:pt x="1940" y="520"/>
                    </a:lnTo>
                    <a:lnTo>
                      <a:pt x="1972" y="579"/>
                    </a:lnTo>
                    <a:lnTo>
                      <a:pt x="1999" y="639"/>
                    </a:lnTo>
                    <a:lnTo>
                      <a:pt x="2022" y="700"/>
                    </a:lnTo>
                    <a:lnTo>
                      <a:pt x="2042" y="763"/>
                    </a:lnTo>
                    <a:lnTo>
                      <a:pt x="2057" y="827"/>
                    </a:lnTo>
                    <a:lnTo>
                      <a:pt x="2067" y="891"/>
                    </a:lnTo>
                    <a:lnTo>
                      <a:pt x="2075" y="956"/>
                    </a:lnTo>
                    <a:lnTo>
                      <a:pt x="2078" y="1021"/>
                    </a:lnTo>
                    <a:lnTo>
                      <a:pt x="2077" y="1085"/>
                    </a:lnTo>
                    <a:lnTo>
                      <a:pt x="2072" y="1151"/>
                    </a:lnTo>
                    <a:lnTo>
                      <a:pt x="2063" y="1215"/>
                    </a:lnTo>
                    <a:lnTo>
                      <a:pt x="2050" y="1279"/>
                    </a:lnTo>
                    <a:lnTo>
                      <a:pt x="2033" y="1343"/>
                    </a:lnTo>
                    <a:lnTo>
                      <a:pt x="2011" y="1404"/>
                    </a:lnTo>
                    <a:lnTo>
                      <a:pt x="1988" y="1347"/>
                    </a:lnTo>
                    <a:lnTo>
                      <a:pt x="1962" y="1291"/>
                    </a:lnTo>
                    <a:lnTo>
                      <a:pt x="1931" y="1237"/>
                    </a:lnTo>
                    <a:lnTo>
                      <a:pt x="1897" y="1183"/>
                    </a:lnTo>
                    <a:lnTo>
                      <a:pt x="1859" y="1133"/>
                    </a:lnTo>
                    <a:lnTo>
                      <a:pt x="1819" y="1083"/>
                    </a:lnTo>
                    <a:lnTo>
                      <a:pt x="1774" y="1036"/>
                    </a:lnTo>
                    <a:lnTo>
                      <a:pt x="1723" y="987"/>
                    </a:lnTo>
                    <a:lnTo>
                      <a:pt x="1669" y="944"/>
                    </a:lnTo>
                    <a:lnTo>
                      <a:pt x="1614" y="904"/>
                    </a:lnTo>
                    <a:lnTo>
                      <a:pt x="1556" y="869"/>
                    </a:lnTo>
                    <a:lnTo>
                      <a:pt x="1497" y="837"/>
                    </a:lnTo>
                    <a:lnTo>
                      <a:pt x="1436" y="809"/>
                    </a:lnTo>
                    <a:lnTo>
                      <a:pt x="1374" y="786"/>
                    </a:lnTo>
                    <a:lnTo>
                      <a:pt x="1310" y="767"/>
                    </a:lnTo>
                    <a:lnTo>
                      <a:pt x="1240" y="751"/>
                    </a:lnTo>
                    <a:lnTo>
                      <a:pt x="1169" y="740"/>
                    </a:lnTo>
                    <a:lnTo>
                      <a:pt x="1098" y="733"/>
                    </a:lnTo>
                    <a:lnTo>
                      <a:pt x="1026" y="731"/>
                    </a:lnTo>
                    <a:lnTo>
                      <a:pt x="954" y="735"/>
                    </a:lnTo>
                    <a:lnTo>
                      <a:pt x="883" y="743"/>
                    </a:lnTo>
                    <a:lnTo>
                      <a:pt x="812" y="756"/>
                    </a:lnTo>
                    <a:lnTo>
                      <a:pt x="742" y="774"/>
                    </a:lnTo>
                    <a:lnTo>
                      <a:pt x="673" y="797"/>
                    </a:lnTo>
                    <a:lnTo>
                      <a:pt x="617" y="821"/>
                    </a:lnTo>
                    <a:lnTo>
                      <a:pt x="561" y="848"/>
                    </a:lnTo>
                    <a:lnTo>
                      <a:pt x="506" y="878"/>
                    </a:lnTo>
                    <a:lnTo>
                      <a:pt x="453" y="913"/>
                    </a:lnTo>
                    <a:lnTo>
                      <a:pt x="402" y="950"/>
                    </a:lnTo>
                    <a:lnTo>
                      <a:pt x="352" y="991"/>
                    </a:lnTo>
                    <a:lnTo>
                      <a:pt x="305" y="1036"/>
                    </a:lnTo>
                    <a:lnTo>
                      <a:pt x="305" y="1036"/>
                    </a:lnTo>
                    <a:lnTo>
                      <a:pt x="304" y="1036"/>
                    </a:lnTo>
                    <a:lnTo>
                      <a:pt x="304" y="1037"/>
                    </a:lnTo>
                    <a:lnTo>
                      <a:pt x="270" y="1074"/>
                    </a:lnTo>
                    <a:lnTo>
                      <a:pt x="241" y="1113"/>
                    </a:lnTo>
                    <a:lnTo>
                      <a:pt x="216" y="1153"/>
                    </a:lnTo>
                    <a:lnTo>
                      <a:pt x="195" y="1196"/>
                    </a:lnTo>
                    <a:lnTo>
                      <a:pt x="178" y="1240"/>
                    </a:lnTo>
                    <a:lnTo>
                      <a:pt x="165" y="1285"/>
                    </a:lnTo>
                    <a:lnTo>
                      <a:pt x="157" y="1331"/>
                    </a:lnTo>
                    <a:lnTo>
                      <a:pt x="152" y="1377"/>
                    </a:lnTo>
                    <a:lnTo>
                      <a:pt x="152" y="1423"/>
                    </a:lnTo>
                    <a:lnTo>
                      <a:pt x="155" y="1470"/>
                    </a:lnTo>
                    <a:lnTo>
                      <a:pt x="163" y="1515"/>
                    </a:lnTo>
                    <a:lnTo>
                      <a:pt x="175" y="1561"/>
                    </a:lnTo>
                    <a:lnTo>
                      <a:pt x="191" y="1605"/>
                    </a:lnTo>
                    <a:lnTo>
                      <a:pt x="211" y="1648"/>
                    </a:lnTo>
                    <a:lnTo>
                      <a:pt x="235" y="1689"/>
                    </a:lnTo>
                    <a:lnTo>
                      <a:pt x="263" y="1729"/>
                    </a:lnTo>
                    <a:lnTo>
                      <a:pt x="222" y="1679"/>
                    </a:lnTo>
                    <a:lnTo>
                      <a:pt x="183" y="1627"/>
                    </a:lnTo>
                    <a:lnTo>
                      <a:pt x="149" y="1573"/>
                    </a:lnTo>
                    <a:lnTo>
                      <a:pt x="118" y="1518"/>
                    </a:lnTo>
                    <a:lnTo>
                      <a:pt x="91" y="1462"/>
                    </a:lnTo>
                    <a:lnTo>
                      <a:pt x="67" y="1404"/>
                    </a:lnTo>
                    <a:lnTo>
                      <a:pt x="44" y="1336"/>
                    </a:lnTo>
                    <a:lnTo>
                      <a:pt x="26" y="1266"/>
                    </a:lnTo>
                    <a:lnTo>
                      <a:pt x="12" y="1195"/>
                    </a:lnTo>
                    <a:lnTo>
                      <a:pt x="4" y="1123"/>
                    </a:lnTo>
                    <a:lnTo>
                      <a:pt x="0" y="1052"/>
                    </a:lnTo>
                    <a:lnTo>
                      <a:pt x="2" y="980"/>
                    </a:lnTo>
                    <a:lnTo>
                      <a:pt x="9" y="908"/>
                    </a:lnTo>
                    <a:lnTo>
                      <a:pt x="20" y="838"/>
                    </a:lnTo>
                    <a:lnTo>
                      <a:pt x="36" y="767"/>
                    </a:lnTo>
                    <a:lnTo>
                      <a:pt x="55" y="704"/>
                    </a:lnTo>
                    <a:lnTo>
                      <a:pt x="79" y="642"/>
                    </a:lnTo>
                    <a:lnTo>
                      <a:pt x="106" y="581"/>
                    </a:lnTo>
                    <a:lnTo>
                      <a:pt x="138" y="521"/>
                    </a:lnTo>
                    <a:lnTo>
                      <a:pt x="173" y="464"/>
                    </a:lnTo>
                    <a:lnTo>
                      <a:pt x="213" y="408"/>
                    </a:lnTo>
                    <a:lnTo>
                      <a:pt x="256" y="355"/>
                    </a:lnTo>
                    <a:lnTo>
                      <a:pt x="305" y="303"/>
                    </a:lnTo>
                    <a:lnTo>
                      <a:pt x="352" y="258"/>
                    </a:lnTo>
                    <a:lnTo>
                      <a:pt x="402" y="218"/>
                    </a:lnTo>
                    <a:lnTo>
                      <a:pt x="453" y="180"/>
                    </a:lnTo>
                    <a:lnTo>
                      <a:pt x="506" y="147"/>
                    </a:lnTo>
                    <a:lnTo>
                      <a:pt x="561" y="116"/>
                    </a:lnTo>
                    <a:lnTo>
                      <a:pt x="617" y="89"/>
                    </a:lnTo>
                    <a:lnTo>
                      <a:pt x="673" y="66"/>
                    </a:lnTo>
                    <a:lnTo>
                      <a:pt x="735" y="44"/>
                    </a:lnTo>
                    <a:lnTo>
                      <a:pt x="799" y="27"/>
                    </a:lnTo>
                    <a:lnTo>
                      <a:pt x="862" y="14"/>
                    </a:lnTo>
                    <a:lnTo>
                      <a:pt x="927" y="6"/>
                    </a:lnTo>
                    <a:lnTo>
                      <a:pt x="992" y="0"/>
                    </a:lnTo>
                    <a:lnTo>
                      <a:pt x="1057" y="0"/>
                    </a:lnTo>
                    <a:close/>
                  </a:path>
                </a:pathLst>
              </a:custGeom>
              <a:solidFill>
                <a:srgbClr val="0078D7">
                  <a:alpha val="70000"/>
                </a:srgbClr>
              </a:solidFill>
              <a:ln w="0">
                <a:noFill/>
                <a:prstDash val="solid"/>
                <a:round/>
                <a:headEnd/>
                <a:tailEnd/>
              </a:ln>
              <a:effectLst>
                <a:innerShdw blurRad="431800" dist="317500" dir="5400000">
                  <a:prstClr val="black">
                    <a:alpha val="20000"/>
                  </a:prstClr>
                </a:innerShdw>
              </a:effectLst>
            </p:spPr>
            <p:txBody>
              <a:bodyPr vert="horz" wrap="square" lIns="67232" tIns="33616" rIns="67232" bIns="33616" numCol="1" anchor="t" anchorCtr="0" compatLnSpc="1">
                <a:prstTxWarp prst="textNoShape">
                  <a:avLst/>
                </a:prstTxWarp>
              </a:bodyPr>
              <a:lstStyle/>
              <a:p>
                <a:pPr defTabSz="896321">
                  <a:defRPr/>
                </a:pPr>
                <a:endParaRPr lang="en-US" sz="1765" kern="0">
                  <a:gradFill>
                    <a:gsLst>
                      <a:gs pos="4000">
                        <a:schemeClr val="bg1"/>
                      </a:gs>
                      <a:gs pos="10667">
                        <a:schemeClr val="bg1"/>
                      </a:gs>
                    </a:gsLst>
                    <a:lin ang="5400000" scaled="0"/>
                  </a:gradFill>
                  <a:latin typeface="Calibri"/>
                </a:endParaRPr>
              </a:p>
            </p:txBody>
          </p:sp>
          <p:sp>
            <p:nvSpPr>
              <p:cNvPr id="62" name="Freeform 480"/>
              <p:cNvSpPr>
                <a:spLocks/>
              </p:cNvSpPr>
              <p:nvPr/>
            </p:nvSpPr>
            <p:spPr bwMode="auto">
              <a:xfrm>
                <a:off x="7779064" y="1125327"/>
                <a:ext cx="3149996" cy="2628014"/>
              </a:xfrm>
              <a:custGeom>
                <a:avLst/>
                <a:gdLst/>
                <a:ahLst/>
                <a:cxnLst>
                  <a:cxn ang="0">
                    <a:pos x="1193" y="11"/>
                  </a:cxn>
                  <a:cxn ang="0">
                    <a:pos x="1389" y="58"/>
                  </a:cxn>
                  <a:cxn ang="0">
                    <a:pos x="1572" y="142"/>
                  </a:cxn>
                  <a:cxn ang="0">
                    <a:pos x="1733" y="257"/>
                  </a:cxn>
                  <a:cxn ang="0">
                    <a:pos x="1868" y="400"/>
                  </a:cxn>
                  <a:cxn ang="0">
                    <a:pos x="1974" y="564"/>
                  </a:cxn>
                  <a:cxn ang="0">
                    <a:pos x="2045" y="743"/>
                  </a:cxn>
                  <a:cxn ang="0">
                    <a:pos x="2082" y="929"/>
                  </a:cxn>
                  <a:cxn ang="0">
                    <a:pos x="2085" y="1117"/>
                  </a:cxn>
                  <a:cxn ang="0">
                    <a:pos x="2056" y="1300"/>
                  </a:cxn>
                  <a:cxn ang="0">
                    <a:pos x="2037" y="1360"/>
                  </a:cxn>
                  <a:cxn ang="0">
                    <a:pos x="2074" y="1179"/>
                  </a:cxn>
                  <a:cxn ang="0">
                    <a:pos x="2078" y="993"/>
                  </a:cxn>
                  <a:cxn ang="0">
                    <a:pos x="2049" y="808"/>
                  </a:cxn>
                  <a:cxn ang="0">
                    <a:pos x="1987" y="629"/>
                  </a:cxn>
                  <a:cxn ang="0">
                    <a:pos x="1892" y="464"/>
                  </a:cxn>
                  <a:cxn ang="0">
                    <a:pos x="1767" y="316"/>
                  </a:cxn>
                  <a:cxn ang="0">
                    <a:pos x="1615" y="196"/>
                  </a:cxn>
                  <a:cxn ang="0">
                    <a:pos x="1443" y="105"/>
                  </a:cxn>
                  <a:cxn ang="0">
                    <a:pos x="1255" y="47"/>
                  </a:cxn>
                  <a:cxn ang="0">
                    <a:pos x="1058" y="26"/>
                  </a:cxn>
                  <a:cxn ang="0">
                    <a:pos x="859" y="43"/>
                  </a:cxn>
                  <a:cxn ang="0">
                    <a:pos x="655" y="102"/>
                  </a:cxn>
                  <a:cxn ang="0">
                    <a:pos x="471" y="202"/>
                  </a:cxn>
                  <a:cxn ang="0">
                    <a:pos x="310" y="336"/>
                  </a:cxn>
                  <a:cxn ang="0">
                    <a:pos x="180" y="498"/>
                  </a:cxn>
                  <a:cxn ang="0">
                    <a:pos x="86" y="680"/>
                  </a:cxn>
                  <a:cxn ang="0">
                    <a:pos x="31" y="876"/>
                  </a:cxn>
                  <a:cxn ang="0">
                    <a:pos x="15" y="1077"/>
                  </a:cxn>
                  <a:cxn ang="0">
                    <a:pos x="38" y="1276"/>
                  </a:cxn>
                  <a:cxn ang="0">
                    <a:pos x="98" y="1466"/>
                  </a:cxn>
                  <a:cxn ang="0">
                    <a:pos x="191" y="1638"/>
                  </a:cxn>
                  <a:cxn ang="0">
                    <a:pos x="227" y="1693"/>
                  </a:cxn>
                  <a:cxn ang="0">
                    <a:pos x="120" y="1528"/>
                  </a:cxn>
                  <a:cxn ang="0">
                    <a:pos x="45" y="1343"/>
                  </a:cxn>
                  <a:cxn ang="0">
                    <a:pos x="6" y="1146"/>
                  </a:cxn>
                  <a:cxn ang="0">
                    <a:pos x="5" y="942"/>
                  </a:cxn>
                  <a:cxn ang="0">
                    <a:pos x="46" y="739"/>
                  </a:cxn>
                  <a:cxn ang="0">
                    <a:pos x="120" y="557"/>
                  </a:cxn>
                  <a:cxn ang="0">
                    <a:pos x="230" y="391"/>
                  </a:cxn>
                  <a:cxn ang="0">
                    <a:pos x="370" y="247"/>
                  </a:cxn>
                  <a:cxn ang="0">
                    <a:pos x="535" y="132"/>
                  </a:cxn>
                  <a:cxn ang="0">
                    <a:pos x="722" y="50"/>
                  </a:cxn>
                  <a:cxn ang="0">
                    <a:pos x="923" y="7"/>
                  </a:cxn>
                </a:cxnLst>
                <a:rect l="0" t="0" r="r" b="b"/>
                <a:pathLst>
                  <a:path w="2088" h="1742">
                    <a:moveTo>
                      <a:pt x="1058" y="0"/>
                    </a:moveTo>
                    <a:lnTo>
                      <a:pt x="1126" y="3"/>
                    </a:lnTo>
                    <a:lnTo>
                      <a:pt x="1193" y="11"/>
                    </a:lnTo>
                    <a:lnTo>
                      <a:pt x="1260" y="22"/>
                    </a:lnTo>
                    <a:lnTo>
                      <a:pt x="1326" y="38"/>
                    </a:lnTo>
                    <a:lnTo>
                      <a:pt x="1389" y="58"/>
                    </a:lnTo>
                    <a:lnTo>
                      <a:pt x="1452" y="82"/>
                    </a:lnTo>
                    <a:lnTo>
                      <a:pt x="1513" y="111"/>
                    </a:lnTo>
                    <a:lnTo>
                      <a:pt x="1572" y="142"/>
                    </a:lnTo>
                    <a:lnTo>
                      <a:pt x="1628" y="177"/>
                    </a:lnTo>
                    <a:lnTo>
                      <a:pt x="1682" y="216"/>
                    </a:lnTo>
                    <a:lnTo>
                      <a:pt x="1733" y="257"/>
                    </a:lnTo>
                    <a:lnTo>
                      <a:pt x="1782" y="301"/>
                    </a:lnTo>
                    <a:lnTo>
                      <a:pt x="1827" y="350"/>
                    </a:lnTo>
                    <a:lnTo>
                      <a:pt x="1868" y="400"/>
                    </a:lnTo>
                    <a:lnTo>
                      <a:pt x="1908" y="453"/>
                    </a:lnTo>
                    <a:lnTo>
                      <a:pt x="1943" y="508"/>
                    </a:lnTo>
                    <a:lnTo>
                      <a:pt x="1974" y="564"/>
                    </a:lnTo>
                    <a:lnTo>
                      <a:pt x="2001" y="622"/>
                    </a:lnTo>
                    <a:lnTo>
                      <a:pt x="2025" y="681"/>
                    </a:lnTo>
                    <a:lnTo>
                      <a:pt x="2045" y="743"/>
                    </a:lnTo>
                    <a:lnTo>
                      <a:pt x="2061" y="804"/>
                    </a:lnTo>
                    <a:lnTo>
                      <a:pt x="2073" y="866"/>
                    </a:lnTo>
                    <a:lnTo>
                      <a:pt x="2082" y="929"/>
                    </a:lnTo>
                    <a:lnTo>
                      <a:pt x="2087" y="992"/>
                    </a:lnTo>
                    <a:lnTo>
                      <a:pt x="2088" y="1055"/>
                    </a:lnTo>
                    <a:lnTo>
                      <a:pt x="2085" y="1117"/>
                    </a:lnTo>
                    <a:lnTo>
                      <a:pt x="2079" y="1179"/>
                    </a:lnTo>
                    <a:lnTo>
                      <a:pt x="2070" y="1240"/>
                    </a:lnTo>
                    <a:lnTo>
                      <a:pt x="2056" y="1300"/>
                    </a:lnTo>
                    <a:lnTo>
                      <a:pt x="2039" y="1360"/>
                    </a:lnTo>
                    <a:lnTo>
                      <a:pt x="2018" y="1417"/>
                    </a:lnTo>
                    <a:lnTo>
                      <a:pt x="2037" y="1360"/>
                    </a:lnTo>
                    <a:lnTo>
                      <a:pt x="2054" y="1300"/>
                    </a:lnTo>
                    <a:lnTo>
                      <a:pt x="2066" y="1240"/>
                    </a:lnTo>
                    <a:lnTo>
                      <a:pt x="2074" y="1179"/>
                    </a:lnTo>
                    <a:lnTo>
                      <a:pt x="2079" y="1117"/>
                    </a:lnTo>
                    <a:lnTo>
                      <a:pt x="2080" y="1055"/>
                    </a:lnTo>
                    <a:lnTo>
                      <a:pt x="2078" y="993"/>
                    </a:lnTo>
                    <a:lnTo>
                      <a:pt x="2072" y="931"/>
                    </a:lnTo>
                    <a:lnTo>
                      <a:pt x="2062" y="869"/>
                    </a:lnTo>
                    <a:lnTo>
                      <a:pt x="2049" y="808"/>
                    </a:lnTo>
                    <a:lnTo>
                      <a:pt x="2032" y="747"/>
                    </a:lnTo>
                    <a:lnTo>
                      <a:pt x="2012" y="688"/>
                    </a:lnTo>
                    <a:lnTo>
                      <a:pt x="1987" y="629"/>
                    </a:lnTo>
                    <a:lnTo>
                      <a:pt x="1959" y="572"/>
                    </a:lnTo>
                    <a:lnTo>
                      <a:pt x="1927" y="517"/>
                    </a:lnTo>
                    <a:lnTo>
                      <a:pt x="1892" y="464"/>
                    </a:lnTo>
                    <a:lnTo>
                      <a:pt x="1853" y="412"/>
                    </a:lnTo>
                    <a:lnTo>
                      <a:pt x="1811" y="363"/>
                    </a:lnTo>
                    <a:lnTo>
                      <a:pt x="1767" y="316"/>
                    </a:lnTo>
                    <a:lnTo>
                      <a:pt x="1719" y="273"/>
                    </a:lnTo>
                    <a:lnTo>
                      <a:pt x="1669" y="233"/>
                    </a:lnTo>
                    <a:lnTo>
                      <a:pt x="1615" y="196"/>
                    </a:lnTo>
                    <a:lnTo>
                      <a:pt x="1560" y="161"/>
                    </a:lnTo>
                    <a:lnTo>
                      <a:pt x="1503" y="131"/>
                    </a:lnTo>
                    <a:lnTo>
                      <a:pt x="1443" y="105"/>
                    </a:lnTo>
                    <a:lnTo>
                      <a:pt x="1382" y="81"/>
                    </a:lnTo>
                    <a:lnTo>
                      <a:pt x="1319" y="62"/>
                    </a:lnTo>
                    <a:lnTo>
                      <a:pt x="1255" y="47"/>
                    </a:lnTo>
                    <a:lnTo>
                      <a:pt x="1190" y="35"/>
                    </a:lnTo>
                    <a:lnTo>
                      <a:pt x="1125" y="28"/>
                    </a:lnTo>
                    <a:lnTo>
                      <a:pt x="1058" y="26"/>
                    </a:lnTo>
                    <a:lnTo>
                      <a:pt x="992" y="26"/>
                    </a:lnTo>
                    <a:lnTo>
                      <a:pt x="925" y="32"/>
                    </a:lnTo>
                    <a:lnTo>
                      <a:pt x="859" y="43"/>
                    </a:lnTo>
                    <a:lnTo>
                      <a:pt x="789" y="57"/>
                    </a:lnTo>
                    <a:lnTo>
                      <a:pt x="722" y="77"/>
                    </a:lnTo>
                    <a:lnTo>
                      <a:pt x="655" y="102"/>
                    </a:lnTo>
                    <a:lnTo>
                      <a:pt x="591" y="130"/>
                    </a:lnTo>
                    <a:lnTo>
                      <a:pt x="529" y="164"/>
                    </a:lnTo>
                    <a:lnTo>
                      <a:pt x="471" y="202"/>
                    </a:lnTo>
                    <a:lnTo>
                      <a:pt x="414" y="243"/>
                    </a:lnTo>
                    <a:lnTo>
                      <a:pt x="361" y="288"/>
                    </a:lnTo>
                    <a:lnTo>
                      <a:pt x="310" y="336"/>
                    </a:lnTo>
                    <a:lnTo>
                      <a:pt x="263" y="387"/>
                    </a:lnTo>
                    <a:lnTo>
                      <a:pt x="220" y="441"/>
                    </a:lnTo>
                    <a:lnTo>
                      <a:pt x="180" y="498"/>
                    </a:lnTo>
                    <a:lnTo>
                      <a:pt x="145" y="556"/>
                    </a:lnTo>
                    <a:lnTo>
                      <a:pt x="113" y="617"/>
                    </a:lnTo>
                    <a:lnTo>
                      <a:pt x="86" y="680"/>
                    </a:lnTo>
                    <a:lnTo>
                      <a:pt x="64" y="744"/>
                    </a:lnTo>
                    <a:lnTo>
                      <a:pt x="45" y="810"/>
                    </a:lnTo>
                    <a:lnTo>
                      <a:pt x="31" y="876"/>
                    </a:lnTo>
                    <a:lnTo>
                      <a:pt x="21" y="943"/>
                    </a:lnTo>
                    <a:lnTo>
                      <a:pt x="16" y="1010"/>
                    </a:lnTo>
                    <a:lnTo>
                      <a:pt x="15" y="1077"/>
                    </a:lnTo>
                    <a:lnTo>
                      <a:pt x="19" y="1144"/>
                    </a:lnTo>
                    <a:lnTo>
                      <a:pt x="27" y="1210"/>
                    </a:lnTo>
                    <a:lnTo>
                      <a:pt x="38" y="1276"/>
                    </a:lnTo>
                    <a:lnTo>
                      <a:pt x="55" y="1341"/>
                    </a:lnTo>
                    <a:lnTo>
                      <a:pt x="74" y="1404"/>
                    </a:lnTo>
                    <a:lnTo>
                      <a:pt x="98" y="1466"/>
                    </a:lnTo>
                    <a:lnTo>
                      <a:pt x="125" y="1526"/>
                    </a:lnTo>
                    <a:lnTo>
                      <a:pt x="156" y="1583"/>
                    </a:lnTo>
                    <a:lnTo>
                      <a:pt x="191" y="1638"/>
                    </a:lnTo>
                    <a:lnTo>
                      <a:pt x="229" y="1692"/>
                    </a:lnTo>
                    <a:lnTo>
                      <a:pt x="270" y="1742"/>
                    </a:lnTo>
                    <a:lnTo>
                      <a:pt x="227" y="1693"/>
                    </a:lnTo>
                    <a:lnTo>
                      <a:pt x="188" y="1640"/>
                    </a:lnTo>
                    <a:lnTo>
                      <a:pt x="153" y="1586"/>
                    </a:lnTo>
                    <a:lnTo>
                      <a:pt x="120" y="1528"/>
                    </a:lnTo>
                    <a:lnTo>
                      <a:pt x="91" y="1468"/>
                    </a:lnTo>
                    <a:lnTo>
                      <a:pt x="66" y="1407"/>
                    </a:lnTo>
                    <a:lnTo>
                      <a:pt x="45" y="1343"/>
                    </a:lnTo>
                    <a:lnTo>
                      <a:pt x="28" y="1279"/>
                    </a:lnTo>
                    <a:lnTo>
                      <a:pt x="14" y="1213"/>
                    </a:lnTo>
                    <a:lnTo>
                      <a:pt x="6" y="1146"/>
                    </a:lnTo>
                    <a:lnTo>
                      <a:pt x="1" y="1078"/>
                    </a:lnTo>
                    <a:lnTo>
                      <a:pt x="0" y="1010"/>
                    </a:lnTo>
                    <a:lnTo>
                      <a:pt x="5" y="942"/>
                    </a:lnTo>
                    <a:lnTo>
                      <a:pt x="14" y="874"/>
                    </a:lnTo>
                    <a:lnTo>
                      <a:pt x="27" y="806"/>
                    </a:lnTo>
                    <a:lnTo>
                      <a:pt x="46" y="739"/>
                    </a:lnTo>
                    <a:lnTo>
                      <a:pt x="67" y="677"/>
                    </a:lnTo>
                    <a:lnTo>
                      <a:pt x="92" y="616"/>
                    </a:lnTo>
                    <a:lnTo>
                      <a:pt x="120" y="557"/>
                    </a:lnTo>
                    <a:lnTo>
                      <a:pt x="153" y="499"/>
                    </a:lnTo>
                    <a:lnTo>
                      <a:pt x="190" y="444"/>
                    </a:lnTo>
                    <a:lnTo>
                      <a:pt x="230" y="391"/>
                    </a:lnTo>
                    <a:lnTo>
                      <a:pt x="274" y="340"/>
                    </a:lnTo>
                    <a:lnTo>
                      <a:pt x="320" y="293"/>
                    </a:lnTo>
                    <a:lnTo>
                      <a:pt x="370" y="247"/>
                    </a:lnTo>
                    <a:lnTo>
                      <a:pt x="422" y="206"/>
                    </a:lnTo>
                    <a:lnTo>
                      <a:pt x="477" y="167"/>
                    </a:lnTo>
                    <a:lnTo>
                      <a:pt x="535" y="132"/>
                    </a:lnTo>
                    <a:lnTo>
                      <a:pt x="595" y="101"/>
                    </a:lnTo>
                    <a:lnTo>
                      <a:pt x="658" y="74"/>
                    </a:lnTo>
                    <a:lnTo>
                      <a:pt x="722" y="50"/>
                    </a:lnTo>
                    <a:lnTo>
                      <a:pt x="788" y="32"/>
                    </a:lnTo>
                    <a:lnTo>
                      <a:pt x="855" y="18"/>
                    </a:lnTo>
                    <a:lnTo>
                      <a:pt x="923" y="7"/>
                    </a:lnTo>
                    <a:lnTo>
                      <a:pt x="991" y="1"/>
                    </a:lnTo>
                    <a:lnTo>
                      <a:pt x="1058" y="0"/>
                    </a:lnTo>
                    <a:close/>
                  </a:path>
                </a:pathLst>
              </a:custGeom>
              <a:solidFill>
                <a:srgbClr val="7FAAD7"/>
              </a:solidFill>
              <a:ln w="0">
                <a:noFill/>
                <a:prstDash val="solid"/>
                <a:round/>
                <a:headEnd/>
                <a:tailEnd/>
              </a:ln>
            </p:spPr>
            <p:txBody>
              <a:bodyPr vert="horz" wrap="square" lIns="67232" tIns="33616" rIns="67232" bIns="33616" numCol="1" anchor="t" anchorCtr="0" compatLnSpc="1">
                <a:prstTxWarp prst="textNoShape">
                  <a:avLst/>
                </a:prstTxWarp>
              </a:bodyPr>
              <a:lstStyle/>
              <a:p>
                <a:pPr defTabSz="896321">
                  <a:defRPr/>
                </a:pPr>
                <a:endParaRPr lang="en-US" sz="1765" kern="0">
                  <a:gradFill>
                    <a:gsLst>
                      <a:gs pos="4000">
                        <a:schemeClr val="bg1"/>
                      </a:gs>
                      <a:gs pos="10667">
                        <a:schemeClr val="bg1"/>
                      </a:gs>
                    </a:gsLst>
                    <a:lin ang="5400000" scaled="0"/>
                  </a:gradFill>
                  <a:latin typeface="Calibri"/>
                </a:endParaRPr>
              </a:p>
            </p:txBody>
          </p:sp>
          <p:sp>
            <p:nvSpPr>
              <p:cNvPr id="69" name="TextBox 68"/>
              <p:cNvSpPr txBox="1"/>
              <p:nvPr/>
            </p:nvSpPr>
            <p:spPr>
              <a:xfrm>
                <a:off x="8748520" y="1459818"/>
                <a:ext cx="1217115" cy="617780"/>
              </a:xfrm>
              <a:prstGeom prst="rect">
                <a:avLst/>
              </a:prstGeom>
              <a:noFill/>
            </p:spPr>
            <p:txBody>
              <a:bodyPr wrap="square" rtlCol="0">
                <a:spAutoFit/>
              </a:bodyPr>
              <a:lstStyle/>
              <a:p>
                <a:pPr defTabSz="896321">
                  <a:defRPr/>
                </a:pPr>
                <a:r>
                  <a:rPr lang="en-US" sz="1176" kern="0" dirty="0">
                    <a:gradFill>
                      <a:gsLst>
                        <a:gs pos="4000">
                          <a:schemeClr val="bg1"/>
                        </a:gs>
                        <a:gs pos="10667">
                          <a:schemeClr val="bg1"/>
                        </a:gs>
                      </a:gsLst>
                      <a:lin ang="5400000" scaled="0"/>
                    </a:gradFill>
                    <a:cs typeface="Arial" pitchFamily="34" charset="0"/>
                  </a:rPr>
                  <a:t>Monitor + Learn</a:t>
                </a:r>
              </a:p>
            </p:txBody>
          </p:sp>
        </p:grpSp>
        <p:grpSp>
          <p:nvGrpSpPr>
            <p:cNvPr id="2" name="Group 1"/>
            <p:cNvGrpSpPr/>
            <p:nvPr/>
          </p:nvGrpSpPr>
          <p:grpSpPr>
            <a:xfrm>
              <a:off x="7939691" y="2103277"/>
              <a:ext cx="1580859" cy="1583029"/>
              <a:chOff x="8015890" y="2477276"/>
              <a:chExt cx="1580859" cy="1583029"/>
            </a:xfrm>
          </p:grpSpPr>
          <p:sp>
            <p:nvSpPr>
              <p:cNvPr id="70" name="Oval 69"/>
              <p:cNvSpPr/>
              <p:nvPr/>
            </p:nvSpPr>
            <p:spPr bwMode="auto">
              <a:xfrm>
                <a:off x="8268919" y="2743109"/>
                <a:ext cx="1077151" cy="104351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882" b="1" dirty="0">
                    <a:gradFill>
                      <a:gsLst>
                        <a:gs pos="4000">
                          <a:schemeClr val="bg1"/>
                        </a:gs>
                        <a:gs pos="10667">
                          <a:schemeClr val="bg1"/>
                        </a:gs>
                      </a:gsLst>
                      <a:lin ang="5400000" scaled="0"/>
                    </a:gradFill>
                    <a:ea typeface="Segoe UI" pitchFamily="34" charset="0"/>
                    <a:cs typeface="Segoe UI" pitchFamily="34" charset="0"/>
                  </a:rPr>
                  <a:t>DevOps</a:t>
                </a:r>
              </a:p>
            </p:txBody>
          </p:sp>
          <p:pic>
            <p:nvPicPr>
              <p:cNvPr id="71" name="Picture 70"/>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59" name="Freeform 477"/>
            <p:cNvSpPr>
              <a:spLocks/>
            </p:cNvSpPr>
            <p:nvPr/>
          </p:nvSpPr>
          <p:spPr bwMode="auto">
            <a:xfrm>
              <a:off x="8173554" y="1873740"/>
              <a:ext cx="2674782" cy="3134910"/>
            </a:xfrm>
            <a:custGeom>
              <a:avLst/>
              <a:gdLst/>
              <a:ahLst/>
              <a:cxnLst>
                <a:cxn ang="0">
                  <a:pos x="793" y="2"/>
                </a:cxn>
                <a:cxn ang="0">
                  <a:pos x="935" y="20"/>
                </a:cxn>
                <a:cxn ang="0">
                  <a:pos x="1069" y="55"/>
                </a:cxn>
                <a:cxn ang="0">
                  <a:pos x="1192" y="106"/>
                </a:cxn>
                <a:cxn ang="0">
                  <a:pos x="1309" y="173"/>
                </a:cxn>
                <a:cxn ang="0">
                  <a:pos x="1418" y="256"/>
                </a:cxn>
                <a:cxn ang="0">
                  <a:pos x="1514" y="352"/>
                </a:cxn>
                <a:cxn ang="0">
                  <a:pos x="1592" y="452"/>
                </a:cxn>
                <a:cxn ang="0">
                  <a:pos x="1657" y="560"/>
                </a:cxn>
                <a:cxn ang="0">
                  <a:pos x="1706" y="673"/>
                </a:cxn>
                <a:cxn ang="0">
                  <a:pos x="1745" y="799"/>
                </a:cxn>
                <a:cxn ang="0">
                  <a:pos x="1767" y="927"/>
                </a:cxn>
                <a:cxn ang="0">
                  <a:pos x="1773" y="1057"/>
                </a:cxn>
                <a:cxn ang="0">
                  <a:pos x="1762" y="1187"/>
                </a:cxn>
                <a:cxn ang="0">
                  <a:pos x="1737" y="1314"/>
                </a:cxn>
                <a:cxn ang="0">
                  <a:pos x="1694" y="1439"/>
                </a:cxn>
                <a:cxn ang="0">
                  <a:pos x="1635" y="1557"/>
                </a:cxn>
                <a:cxn ang="0">
                  <a:pos x="1560" y="1670"/>
                </a:cxn>
                <a:cxn ang="0">
                  <a:pos x="1469" y="1774"/>
                </a:cxn>
                <a:cxn ang="0">
                  <a:pos x="1365" y="1865"/>
                </a:cxn>
                <a:cxn ang="0">
                  <a:pos x="1253" y="1940"/>
                </a:cxn>
                <a:cxn ang="0">
                  <a:pos x="1133" y="1999"/>
                </a:cxn>
                <a:cxn ang="0">
                  <a:pos x="1009" y="2041"/>
                </a:cxn>
                <a:cxn ang="0">
                  <a:pos x="881" y="2068"/>
                </a:cxn>
                <a:cxn ang="0">
                  <a:pos x="752" y="2078"/>
                </a:cxn>
                <a:cxn ang="0">
                  <a:pos x="622" y="2072"/>
                </a:cxn>
                <a:cxn ang="0">
                  <a:pos x="494" y="2051"/>
                </a:cxn>
                <a:cxn ang="0">
                  <a:pos x="368" y="2012"/>
                </a:cxn>
                <a:cxn ang="0">
                  <a:pos x="482" y="1961"/>
                </a:cxn>
                <a:cxn ang="0">
                  <a:pos x="589" y="1897"/>
                </a:cxn>
                <a:cxn ang="0">
                  <a:pos x="690" y="1819"/>
                </a:cxn>
                <a:cxn ang="0">
                  <a:pos x="785" y="1722"/>
                </a:cxn>
                <a:cxn ang="0">
                  <a:pos x="868" y="1614"/>
                </a:cxn>
                <a:cxn ang="0">
                  <a:pos x="936" y="1497"/>
                </a:cxn>
                <a:cxn ang="0">
                  <a:pos x="986" y="1374"/>
                </a:cxn>
                <a:cxn ang="0">
                  <a:pos x="1021" y="1240"/>
                </a:cxn>
                <a:cxn ang="0">
                  <a:pos x="1040" y="1097"/>
                </a:cxn>
                <a:cxn ang="0">
                  <a:pos x="1038" y="954"/>
                </a:cxn>
                <a:cxn ang="0">
                  <a:pos x="1016" y="812"/>
                </a:cxn>
                <a:cxn ang="0">
                  <a:pos x="975" y="673"/>
                </a:cxn>
                <a:cxn ang="0">
                  <a:pos x="924" y="560"/>
                </a:cxn>
                <a:cxn ang="0">
                  <a:pos x="860" y="452"/>
                </a:cxn>
                <a:cxn ang="0">
                  <a:pos x="782" y="352"/>
                </a:cxn>
                <a:cxn ang="0">
                  <a:pos x="700" y="271"/>
                </a:cxn>
                <a:cxn ang="0">
                  <a:pos x="618" y="216"/>
                </a:cxn>
                <a:cxn ang="0">
                  <a:pos x="531" y="178"/>
                </a:cxn>
                <a:cxn ang="0">
                  <a:pos x="439" y="157"/>
                </a:cxn>
                <a:cxn ang="0">
                  <a:pos x="345" y="152"/>
                </a:cxn>
                <a:cxn ang="0">
                  <a:pos x="251" y="165"/>
                </a:cxn>
                <a:cxn ang="0">
                  <a:pos x="161" y="195"/>
                </a:cxn>
                <a:cxn ang="0">
                  <a:pos x="76" y="242"/>
                </a:cxn>
                <a:cxn ang="0">
                  <a:pos x="0" y="305"/>
                </a:cxn>
                <a:cxn ang="0">
                  <a:pos x="47" y="260"/>
                </a:cxn>
                <a:cxn ang="0">
                  <a:pos x="148" y="182"/>
                </a:cxn>
                <a:cxn ang="0">
                  <a:pos x="256" y="117"/>
                </a:cxn>
                <a:cxn ang="0">
                  <a:pos x="368" y="66"/>
                </a:cxn>
                <a:cxn ang="0">
                  <a:pos x="507" y="25"/>
                </a:cxn>
                <a:cxn ang="0">
                  <a:pos x="649" y="4"/>
                </a:cxn>
              </a:cxnLst>
              <a:rect l="0" t="0" r="r" b="b"/>
              <a:pathLst>
                <a:path w="1773" h="2078">
                  <a:moveTo>
                    <a:pt x="721" y="0"/>
                  </a:moveTo>
                  <a:lnTo>
                    <a:pt x="793" y="2"/>
                  </a:lnTo>
                  <a:lnTo>
                    <a:pt x="864" y="9"/>
                  </a:lnTo>
                  <a:lnTo>
                    <a:pt x="935" y="20"/>
                  </a:lnTo>
                  <a:lnTo>
                    <a:pt x="1005" y="36"/>
                  </a:lnTo>
                  <a:lnTo>
                    <a:pt x="1069" y="55"/>
                  </a:lnTo>
                  <a:lnTo>
                    <a:pt x="1131" y="78"/>
                  </a:lnTo>
                  <a:lnTo>
                    <a:pt x="1192" y="106"/>
                  </a:lnTo>
                  <a:lnTo>
                    <a:pt x="1251" y="138"/>
                  </a:lnTo>
                  <a:lnTo>
                    <a:pt x="1309" y="173"/>
                  </a:lnTo>
                  <a:lnTo>
                    <a:pt x="1364" y="213"/>
                  </a:lnTo>
                  <a:lnTo>
                    <a:pt x="1418" y="256"/>
                  </a:lnTo>
                  <a:lnTo>
                    <a:pt x="1469" y="305"/>
                  </a:lnTo>
                  <a:lnTo>
                    <a:pt x="1514" y="352"/>
                  </a:lnTo>
                  <a:lnTo>
                    <a:pt x="1554" y="402"/>
                  </a:lnTo>
                  <a:lnTo>
                    <a:pt x="1592" y="452"/>
                  </a:lnTo>
                  <a:lnTo>
                    <a:pt x="1626" y="506"/>
                  </a:lnTo>
                  <a:lnTo>
                    <a:pt x="1657" y="560"/>
                  </a:lnTo>
                  <a:lnTo>
                    <a:pt x="1683" y="616"/>
                  </a:lnTo>
                  <a:lnTo>
                    <a:pt x="1706" y="673"/>
                  </a:lnTo>
                  <a:lnTo>
                    <a:pt x="1728" y="735"/>
                  </a:lnTo>
                  <a:lnTo>
                    <a:pt x="1745" y="799"/>
                  </a:lnTo>
                  <a:lnTo>
                    <a:pt x="1758" y="863"/>
                  </a:lnTo>
                  <a:lnTo>
                    <a:pt x="1767" y="927"/>
                  </a:lnTo>
                  <a:lnTo>
                    <a:pt x="1772" y="992"/>
                  </a:lnTo>
                  <a:lnTo>
                    <a:pt x="1773" y="1057"/>
                  </a:lnTo>
                  <a:lnTo>
                    <a:pt x="1770" y="1122"/>
                  </a:lnTo>
                  <a:lnTo>
                    <a:pt x="1762" y="1187"/>
                  </a:lnTo>
                  <a:lnTo>
                    <a:pt x="1752" y="1251"/>
                  </a:lnTo>
                  <a:lnTo>
                    <a:pt x="1737" y="1314"/>
                  </a:lnTo>
                  <a:lnTo>
                    <a:pt x="1717" y="1377"/>
                  </a:lnTo>
                  <a:lnTo>
                    <a:pt x="1694" y="1439"/>
                  </a:lnTo>
                  <a:lnTo>
                    <a:pt x="1667" y="1499"/>
                  </a:lnTo>
                  <a:lnTo>
                    <a:pt x="1635" y="1557"/>
                  </a:lnTo>
                  <a:lnTo>
                    <a:pt x="1600" y="1615"/>
                  </a:lnTo>
                  <a:lnTo>
                    <a:pt x="1560" y="1670"/>
                  </a:lnTo>
                  <a:lnTo>
                    <a:pt x="1516" y="1723"/>
                  </a:lnTo>
                  <a:lnTo>
                    <a:pt x="1469" y="1774"/>
                  </a:lnTo>
                  <a:lnTo>
                    <a:pt x="1419" y="1821"/>
                  </a:lnTo>
                  <a:lnTo>
                    <a:pt x="1365" y="1865"/>
                  </a:lnTo>
                  <a:lnTo>
                    <a:pt x="1309" y="1905"/>
                  </a:lnTo>
                  <a:lnTo>
                    <a:pt x="1253" y="1940"/>
                  </a:lnTo>
                  <a:lnTo>
                    <a:pt x="1193" y="1972"/>
                  </a:lnTo>
                  <a:lnTo>
                    <a:pt x="1133" y="1999"/>
                  </a:lnTo>
                  <a:lnTo>
                    <a:pt x="1072" y="2022"/>
                  </a:lnTo>
                  <a:lnTo>
                    <a:pt x="1009" y="2041"/>
                  </a:lnTo>
                  <a:lnTo>
                    <a:pt x="946" y="2057"/>
                  </a:lnTo>
                  <a:lnTo>
                    <a:pt x="881" y="2068"/>
                  </a:lnTo>
                  <a:lnTo>
                    <a:pt x="817" y="2075"/>
                  </a:lnTo>
                  <a:lnTo>
                    <a:pt x="752" y="2078"/>
                  </a:lnTo>
                  <a:lnTo>
                    <a:pt x="687" y="2077"/>
                  </a:lnTo>
                  <a:lnTo>
                    <a:pt x="622" y="2072"/>
                  </a:lnTo>
                  <a:lnTo>
                    <a:pt x="557" y="2064"/>
                  </a:lnTo>
                  <a:lnTo>
                    <a:pt x="494" y="2051"/>
                  </a:lnTo>
                  <a:lnTo>
                    <a:pt x="430" y="2034"/>
                  </a:lnTo>
                  <a:lnTo>
                    <a:pt x="368" y="2012"/>
                  </a:lnTo>
                  <a:lnTo>
                    <a:pt x="426" y="1989"/>
                  </a:lnTo>
                  <a:lnTo>
                    <a:pt x="482" y="1961"/>
                  </a:lnTo>
                  <a:lnTo>
                    <a:pt x="536" y="1931"/>
                  </a:lnTo>
                  <a:lnTo>
                    <a:pt x="589" y="1897"/>
                  </a:lnTo>
                  <a:lnTo>
                    <a:pt x="640" y="1860"/>
                  </a:lnTo>
                  <a:lnTo>
                    <a:pt x="690" y="1819"/>
                  </a:lnTo>
                  <a:lnTo>
                    <a:pt x="737" y="1774"/>
                  </a:lnTo>
                  <a:lnTo>
                    <a:pt x="785" y="1722"/>
                  </a:lnTo>
                  <a:lnTo>
                    <a:pt x="829" y="1669"/>
                  </a:lnTo>
                  <a:lnTo>
                    <a:pt x="868" y="1614"/>
                  </a:lnTo>
                  <a:lnTo>
                    <a:pt x="904" y="1556"/>
                  </a:lnTo>
                  <a:lnTo>
                    <a:pt x="936" y="1497"/>
                  </a:lnTo>
                  <a:lnTo>
                    <a:pt x="963" y="1436"/>
                  </a:lnTo>
                  <a:lnTo>
                    <a:pt x="986" y="1374"/>
                  </a:lnTo>
                  <a:lnTo>
                    <a:pt x="1005" y="1310"/>
                  </a:lnTo>
                  <a:lnTo>
                    <a:pt x="1021" y="1240"/>
                  </a:lnTo>
                  <a:lnTo>
                    <a:pt x="1033" y="1169"/>
                  </a:lnTo>
                  <a:lnTo>
                    <a:pt x="1040" y="1097"/>
                  </a:lnTo>
                  <a:lnTo>
                    <a:pt x="1041" y="1026"/>
                  </a:lnTo>
                  <a:lnTo>
                    <a:pt x="1038" y="954"/>
                  </a:lnTo>
                  <a:lnTo>
                    <a:pt x="1029" y="882"/>
                  </a:lnTo>
                  <a:lnTo>
                    <a:pt x="1016" y="812"/>
                  </a:lnTo>
                  <a:lnTo>
                    <a:pt x="998" y="742"/>
                  </a:lnTo>
                  <a:lnTo>
                    <a:pt x="975" y="673"/>
                  </a:lnTo>
                  <a:lnTo>
                    <a:pt x="952" y="616"/>
                  </a:lnTo>
                  <a:lnTo>
                    <a:pt x="924" y="560"/>
                  </a:lnTo>
                  <a:lnTo>
                    <a:pt x="894" y="506"/>
                  </a:lnTo>
                  <a:lnTo>
                    <a:pt x="860" y="452"/>
                  </a:lnTo>
                  <a:lnTo>
                    <a:pt x="823" y="402"/>
                  </a:lnTo>
                  <a:lnTo>
                    <a:pt x="782" y="352"/>
                  </a:lnTo>
                  <a:lnTo>
                    <a:pt x="737" y="305"/>
                  </a:lnTo>
                  <a:lnTo>
                    <a:pt x="700" y="271"/>
                  </a:lnTo>
                  <a:lnTo>
                    <a:pt x="660" y="241"/>
                  </a:lnTo>
                  <a:lnTo>
                    <a:pt x="618" y="216"/>
                  </a:lnTo>
                  <a:lnTo>
                    <a:pt x="575" y="195"/>
                  </a:lnTo>
                  <a:lnTo>
                    <a:pt x="531" y="178"/>
                  </a:lnTo>
                  <a:lnTo>
                    <a:pt x="485" y="165"/>
                  </a:lnTo>
                  <a:lnTo>
                    <a:pt x="439" y="157"/>
                  </a:lnTo>
                  <a:lnTo>
                    <a:pt x="391" y="152"/>
                  </a:lnTo>
                  <a:lnTo>
                    <a:pt x="345" y="152"/>
                  </a:lnTo>
                  <a:lnTo>
                    <a:pt x="298" y="157"/>
                  </a:lnTo>
                  <a:lnTo>
                    <a:pt x="251" y="165"/>
                  </a:lnTo>
                  <a:lnTo>
                    <a:pt x="206" y="178"/>
                  </a:lnTo>
                  <a:lnTo>
                    <a:pt x="161" y="195"/>
                  </a:lnTo>
                  <a:lnTo>
                    <a:pt x="118" y="217"/>
                  </a:lnTo>
                  <a:lnTo>
                    <a:pt x="76" y="242"/>
                  </a:lnTo>
                  <a:lnTo>
                    <a:pt x="37" y="272"/>
                  </a:lnTo>
                  <a:lnTo>
                    <a:pt x="0" y="305"/>
                  </a:lnTo>
                  <a:lnTo>
                    <a:pt x="0" y="305"/>
                  </a:lnTo>
                  <a:lnTo>
                    <a:pt x="47" y="260"/>
                  </a:lnTo>
                  <a:lnTo>
                    <a:pt x="97" y="219"/>
                  </a:lnTo>
                  <a:lnTo>
                    <a:pt x="148" y="182"/>
                  </a:lnTo>
                  <a:lnTo>
                    <a:pt x="201" y="147"/>
                  </a:lnTo>
                  <a:lnTo>
                    <a:pt x="256" y="117"/>
                  </a:lnTo>
                  <a:lnTo>
                    <a:pt x="312" y="90"/>
                  </a:lnTo>
                  <a:lnTo>
                    <a:pt x="368" y="66"/>
                  </a:lnTo>
                  <a:lnTo>
                    <a:pt x="437" y="43"/>
                  </a:lnTo>
                  <a:lnTo>
                    <a:pt x="507" y="25"/>
                  </a:lnTo>
                  <a:lnTo>
                    <a:pt x="578" y="12"/>
                  </a:lnTo>
                  <a:lnTo>
                    <a:pt x="649" y="4"/>
                  </a:lnTo>
                  <a:lnTo>
                    <a:pt x="721" y="0"/>
                  </a:lnTo>
                  <a:close/>
                </a:path>
              </a:pathLst>
            </a:custGeom>
            <a:solidFill>
              <a:srgbClr val="00BCF2"/>
            </a:solidFill>
            <a:ln w="0">
              <a:noFill/>
              <a:prstDash val="solid"/>
              <a:round/>
              <a:headEnd/>
              <a:tailEnd/>
            </a:ln>
            <a:effectLst>
              <a:innerShdw blurRad="431800" dist="317500" dir="10800000">
                <a:prstClr val="black">
                  <a:alpha val="20000"/>
                </a:prstClr>
              </a:innerShdw>
            </a:effectLst>
          </p:spPr>
          <p:txBody>
            <a:bodyPr vert="horz" wrap="square" lIns="67232" tIns="33616" rIns="67232" bIns="33616" numCol="1" anchor="t" anchorCtr="0" compatLnSpc="1">
              <a:prstTxWarp prst="textNoShape">
                <a:avLst/>
              </a:prstTxWarp>
            </a:bodyPr>
            <a:lstStyle/>
            <a:p>
              <a:pPr defTabSz="896321">
                <a:defRPr/>
              </a:pPr>
              <a:endParaRPr lang="en-US" sz="1765" kern="0">
                <a:gradFill>
                  <a:gsLst>
                    <a:gs pos="4000">
                      <a:schemeClr val="bg1"/>
                    </a:gs>
                    <a:gs pos="10667">
                      <a:schemeClr val="bg1"/>
                    </a:gs>
                  </a:gsLst>
                  <a:lin ang="5400000" scaled="0"/>
                </a:gradFill>
                <a:latin typeface="Calibri"/>
              </a:endParaRPr>
            </a:p>
          </p:txBody>
        </p:sp>
        <p:sp>
          <p:nvSpPr>
            <p:cNvPr id="63" name="Freeform 481"/>
            <p:cNvSpPr>
              <a:spLocks/>
            </p:cNvSpPr>
            <p:nvPr/>
          </p:nvSpPr>
          <p:spPr bwMode="auto">
            <a:xfrm>
              <a:off x="8238424" y="1863181"/>
              <a:ext cx="2628014" cy="3149996"/>
            </a:xfrm>
            <a:custGeom>
              <a:avLst/>
              <a:gdLst/>
              <a:ahLst/>
              <a:cxnLst>
                <a:cxn ang="0">
                  <a:pos x="800" y="4"/>
                </a:cxn>
                <a:cxn ang="0">
                  <a:pos x="1003" y="44"/>
                </a:cxn>
                <a:cxn ang="0">
                  <a:pos x="1185" y="118"/>
                </a:cxn>
                <a:cxn ang="0">
                  <a:pos x="1351" y="228"/>
                </a:cxn>
                <a:cxn ang="0">
                  <a:pos x="1494" y="368"/>
                </a:cxn>
                <a:cxn ang="0">
                  <a:pos x="1609" y="533"/>
                </a:cxn>
                <a:cxn ang="0">
                  <a:pos x="1691" y="720"/>
                </a:cxn>
                <a:cxn ang="0">
                  <a:pos x="1734" y="921"/>
                </a:cxn>
                <a:cxn ang="0">
                  <a:pos x="1738" y="1125"/>
                </a:cxn>
                <a:cxn ang="0">
                  <a:pos x="1702" y="1324"/>
                </a:cxn>
                <a:cxn ang="0">
                  <a:pos x="1631" y="1512"/>
                </a:cxn>
                <a:cxn ang="0">
                  <a:pos x="1526" y="1681"/>
                </a:cxn>
                <a:cxn ang="0">
                  <a:pos x="1391" y="1826"/>
                </a:cxn>
                <a:cxn ang="0">
                  <a:pos x="1233" y="1942"/>
                </a:cxn>
                <a:cxn ang="0">
                  <a:pos x="1059" y="2024"/>
                </a:cxn>
                <a:cxn ang="0">
                  <a:pos x="874" y="2073"/>
                </a:cxn>
                <a:cxn ang="0">
                  <a:pos x="686" y="2088"/>
                </a:cxn>
                <a:cxn ang="0">
                  <a:pos x="501" y="2070"/>
                </a:cxn>
                <a:cxn ang="0">
                  <a:pos x="324" y="2018"/>
                </a:cxn>
                <a:cxn ang="0">
                  <a:pos x="501" y="2065"/>
                </a:cxn>
                <a:cxn ang="0">
                  <a:pos x="686" y="2079"/>
                </a:cxn>
                <a:cxn ang="0">
                  <a:pos x="873" y="2061"/>
                </a:cxn>
                <a:cxn ang="0">
                  <a:pos x="1054" y="2010"/>
                </a:cxn>
                <a:cxn ang="0">
                  <a:pos x="1224" y="1926"/>
                </a:cxn>
                <a:cxn ang="0">
                  <a:pos x="1378" y="1810"/>
                </a:cxn>
                <a:cxn ang="0">
                  <a:pos x="1509" y="1667"/>
                </a:cxn>
                <a:cxn ang="0">
                  <a:pos x="1610" y="1501"/>
                </a:cxn>
                <a:cxn ang="0">
                  <a:pos x="1679" y="1317"/>
                </a:cxn>
                <a:cxn ang="0">
                  <a:pos x="1713" y="1123"/>
                </a:cxn>
                <a:cxn ang="0">
                  <a:pos x="1708" y="924"/>
                </a:cxn>
                <a:cxn ang="0">
                  <a:pos x="1663" y="720"/>
                </a:cxn>
                <a:cxn ang="0">
                  <a:pos x="1577" y="528"/>
                </a:cxn>
                <a:cxn ang="0">
                  <a:pos x="1454" y="359"/>
                </a:cxn>
                <a:cxn ang="0">
                  <a:pos x="1301" y="218"/>
                </a:cxn>
                <a:cxn ang="0">
                  <a:pos x="1124" y="111"/>
                </a:cxn>
                <a:cxn ang="0">
                  <a:pos x="931" y="43"/>
                </a:cxn>
                <a:cxn ang="0">
                  <a:pos x="731" y="15"/>
                </a:cxn>
                <a:cxn ang="0">
                  <a:pos x="531" y="25"/>
                </a:cxn>
                <a:cxn ang="0">
                  <a:pos x="337" y="73"/>
                </a:cxn>
                <a:cxn ang="0">
                  <a:pos x="159" y="154"/>
                </a:cxn>
                <a:cxn ang="0">
                  <a:pos x="0" y="269"/>
                </a:cxn>
                <a:cxn ang="0">
                  <a:pos x="156" y="151"/>
                </a:cxn>
                <a:cxn ang="0">
                  <a:pos x="335" y="65"/>
                </a:cxn>
                <a:cxn ang="0">
                  <a:pos x="529" y="13"/>
                </a:cxn>
              </a:cxnLst>
              <a:rect l="0" t="0" r="r" b="b"/>
              <a:pathLst>
                <a:path w="1742" h="2088">
                  <a:moveTo>
                    <a:pt x="663" y="0"/>
                  </a:moveTo>
                  <a:lnTo>
                    <a:pt x="731" y="0"/>
                  </a:lnTo>
                  <a:lnTo>
                    <a:pt x="800" y="4"/>
                  </a:lnTo>
                  <a:lnTo>
                    <a:pt x="868" y="12"/>
                  </a:lnTo>
                  <a:lnTo>
                    <a:pt x="935" y="26"/>
                  </a:lnTo>
                  <a:lnTo>
                    <a:pt x="1003" y="44"/>
                  </a:lnTo>
                  <a:lnTo>
                    <a:pt x="1064" y="65"/>
                  </a:lnTo>
                  <a:lnTo>
                    <a:pt x="1125" y="90"/>
                  </a:lnTo>
                  <a:lnTo>
                    <a:pt x="1185" y="118"/>
                  </a:lnTo>
                  <a:lnTo>
                    <a:pt x="1242" y="152"/>
                  </a:lnTo>
                  <a:lnTo>
                    <a:pt x="1297" y="188"/>
                  </a:lnTo>
                  <a:lnTo>
                    <a:pt x="1351" y="228"/>
                  </a:lnTo>
                  <a:lnTo>
                    <a:pt x="1401" y="272"/>
                  </a:lnTo>
                  <a:lnTo>
                    <a:pt x="1449" y="318"/>
                  </a:lnTo>
                  <a:lnTo>
                    <a:pt x="1494" y="368"/>
                  </a:lnTo>
                  <a:lnTo>
                    <a:pt x="1535" y="421"/>
                  </a:lnTo>
                  <a:lnTo>
                    <a:pt x="1574" y="476"/>
                  </a:lnTo>
                  <a:lnTo>
                    <a:pt x="1609" y="533"/>
                  </a:lnTo>
                  <a:lnTo>
                    <a:pt x="1640" y="594"/>
                  </a:lnTo>
                  <a:lnTo>
                    <a:pt x="1668" y="656"/>
                  </a:lnTo>
                  <a:lnTo>
                    <a:pt x="1691" y="720"/>
                  </a:lnTo>
                  <a:lnTo>
                    <a:pt x="1710" y="786"/>
                  </a:lnTo>
                  <a:lnTo>
                    <a:pt x="1724" y="853"/>
                  </a:lnTo>
                  <a:lnTo>
                    <a:pt x="1734" y="921"/>
                  </a:lnTo>
                  <a:lnTo>
                    <a:pt x="1740" y="989"/>
                  </a:lnTo>
                  <a:lnTo>
                    <a:pt x="1742" y="1057"/>
                  </a:lnTo>
                  <a:lnTo>
                    <a:pt x="1738" y="1125"/>
                  </a:lnTo>
                  <a:lnTo>
                    <a:pt x="1730" y="1192"/>
                  </a:lnTo>
                  <a:lnTo>
                    <a:pt x="1718" y="1259"/>
                  </a:lnTo>
                  <a:lnTo>
                    <a:pt x="1702" y="1324"/>
                  </a:lnTo>
                  <a:lnTo>
                    <a:pt x="1682" y="1388"/>
                  </a:lnTo>
                  <a:lnTo>
                    <a:pt x="1658" y="1451"/>
                  </a:lnTo>
                  <a:lnTo>
                    <a:pt x="1631" y="1512"/>
                  </a:lnTo>
                  <a:lnTo>
                    <a:pt x="1599" y="1570"/>
                  </a:lnTo>
                  <a:lnTo>
                    <a:pt x="1564" y="1627"/>
                  </a:lnTo>
                  <a:lnTo>
                    <a:pt x="1526" y="1681"/>
                  </a:lnTo>
                  <a:lnTo>
                    <a:pt x="1484" y="1732"/>
                  </a:lnTo>
                  <a:lnTo>
                    <a:pt x="1439" y="1781"/>
                  </a:lnTo>
                  <a:lnTo>
                    <a:pt x="1391" y="1826"/>
                  </a:lnTo>
                  <a:lnTo>
                    <a:pt x="1340" y="1867"/>
                  </a:lnTo>
                  <a:lnTo>
                    <a:pt x="1288" y="1906"/>
                  </a:lnTo>
                  <a:lnTo>
                    <a:pt x="1233" y="1942"/>
                  </a:lnTo>
                  <a:lnTo>
                    <a:pt x="1177" y="1973"/>
                  </a:lnTo>
                  <a:lnTo>
                    <a:pt x="1119" y="2001"/>
                  </a:lnTo>
                  <a:lnTo>
                    <a:pt x="1059" y="2024"/>
                  </a:lnTo>
                  <a:lnTo>
                    <a:pt x="998" y="2045"/>
                  </a:lnTo>
                  <a:lnTo>
                    <a:pt x="937" y="2060"/>
                  </a:lnTo>
                  <a:lnTo>
                    <a:pt x="874" y="2073"/>
                  </a:lnTo>
                  <a:lnTo>
                    <a:pt x="812" y="2082"/>
                  </a:lnTo>
                  <a:lnTo>
                    <a:pt x="749" y="2087"/>
                  </a:lnTo>
                  <a:lnTo>
                    <a:pt x="686" y="2088"/>
                  </a:lnTo>
                  <a:lnTo>
                    <a:pt x="623" y="2085"/>
                  </a:lnTo>
                  <a:lnTo>
                    <a:pt x="562" y="2079"/>
                  </a:lnTo>
                  <a:lnTo>
                    <a:pt x="501" y="2070"/>
                  </a:lnTo>
                  <a:lnTo>
                    <a:pt x="440" y="2056"/>
                  </a:lnTo>
                  <a:lnTo>
                    <a:pt x="382" y="2039"/>
                  </a:lnTo>
                  <a:lnTo>
                    <a:pt x="324" y="2018"/>
                  </a:lnTo>
                  <a:lnTo>
                    <a:pt x="382" y="2037"/>
                  </a:lnTo>
                  <a:lnTo>
                    <a:pt x="441" y="2053"/>
                  </a:lnTo>
                  <a:lnTo>
                    <a:pt x="501" y="2065"/>
                  </a:lnTo>
                  <a:lnTo>
                    <a:pt x="562" y="2073"/>
                  </a:lnTo>
                  <a:lnTo>
                    <a:pt x="624" y="2078"/>
                  </a:lnTo>
                  <a:lnTo>
                    <a:pt x="686" y="2079"/>
                  </a:lnTo>
                  <a:lnTo>
                    <a:pt x="749" y="2077"/>
                  </a:lnTo>
                  <a:lnTo>
                    <a:pt x="811" y="2071"/>
                  </a:lnTo>
                  <a:lnTo>
                    <a:pt x="873" y="2061"/>
                  </a:lnTo>
                  <a:lnTo>
                    <a:pt x="934" y="2048"/>
                  </a:lnTo>
                  <a:lnTo>
                    <a:pt x="995" y="2031"/>
                  </a:lnTo>
                  <a:lnTo>
                    <a:pt x="1054" y="2010"/>
                  </a:lnTo>
                  <a:lnTo>
                    <a:pt x="1113" y="1986"/>
                  </a:lnTo>
                  <a:lnTo>
                    <a:pt x="1169" y="1958"/>
                  </a:lnTo>
                  <a:lnTo>
                    <a:pt x="1224" y="1926"/>
                  </a:lnTo>
                  <a:lnTo>
                    <a:pt x="1278" y="1891"/>
                  </a:lnTo>
                  <a:lnTo>
                    <a:pt x="1328" y="1851"/>
                  </a:lnTo>
                  <a:lnTo>
                    <a:pt x="1378" y="1810"/>
                  </a:lnTo>
                  <a:lnTo>
                    <a:pt x="1425" y="1765"/>
                  </a:lnTo>
                  <a:lnTo>
                    <a:pt x="1468" y="1718"/>
                  </a:lnTo>
                  <a:lnTo>
                    <a:pt x="1509" y="1667"/>
                  </a:lnTo>
                  <a:lnTo>
                    <a:pt x="1546" y="1614"/>
                  </a:lnTo>
                  <a:lnTo>
                    <a:pt x="1579" y="1559"/>
                  </a:lnTo>
                  <a:lnTo>
                    <a:pt x="1610" y="1501"/>
                  </a:lnTo>
                  <a:lnTo>
                    <a:pt x="1637" y="1441"/>
                  </a:lnTo>
                  <a:lnTo>
                    <a:pt x="1660" y="1380"/>
                  </a:lnTo>
                  <a:lnTo>
                    <a:pt x="1679" y="1317"/>
                  </a:lnTo>
                  <a:lnTo>
                    <a:pt x="1694" y="1254"/>
                  </a:lnTo>
                  <a:lnTo>
                    <a:pt x="1706" y="1189"/>
                  </a:lnTo>
                  <a:lnTo>
                    <a:pt x="1713" y="1123"/>
                  </a:lnTo>
                  <a:lnTo>
                    <a:pt x="1716" y="1057"/>
                  </a:lnTo>
                  <a:lnTo>
                    <a:pt x="1714" y="991"/>
                  </a:lnTo>
                  <a:lnTo>
                    <a:pt x="1708" y="924"/>
                  </a:lnTo>
                  <a:lnTo>
                    <a:pt x="1698" y="858"/>
                  </a:lnTo>
                  <a:lnTo>
                    <a:pt x="1683" y="788"/>
                  </a:lnTo>
                  <a:lnTo>
                    <a:pt x="1663" y="720"/>
                  </a:lnTo>
                  <a:lnTo>
                    <a:pt x="1639" y="654"/>
                  </a:lnTo>
                  <a:lnTo>
                    <a:pt x="1610" y="590"/>
                  </a:lnTo>
                  <a:lnTo>
                    <a:pt x="1577" y="528"/>
                  </a:lnTo>
                  <a:lnTo>
                    <a:pt x="1540" y="469"/>
                  </a:lnTo>
                  <a:lnTo>
                    <a:pt x="1498" y="412"/>
                  </a:lnTo>
                  <a:lnTo>
                    <a:pt x="1454" y="359"/>
                  </a:lnTo>
                  <a:lnTo>
                    <a:pt x="1406" y="309"/>
                  </a:lnTo>
                  <a:lnTo>
                    <a:pt x="1354" y="262"/>
                  </a:lnTo>
                  <a:lnTo>
                    <a:pt x="1301" y="218"/>
                  </a:lnTo>
                  <a:lnTo>
                    <a:pt x="1244" y="178"/>
                  </a:lnTo>
                  <a:lnTo>
                    <a:pt x="1185" y="143"/>
                  </a:lnTo>
                  <a:lnTo>
                    <a:pt x="1124" y="111"/>
                  </a:lnTo>
                  <a:lnTo>
                    <a:pt x="1061" y="85"/>
                  </a:lnTo>
                  <a:lnTo>
                    <a:pt x="997" y="62"/>
                  </a:lnTo>
                  <a:lnTo>
                    <a:pt x="931" y="43"/>
                  </a:lnTo>
                  <a:lnTo>
                    <a:pt x="865" y="30"/>
                  </a:lnTo>
                  <a:lnTo>
                    <a:pt x="798" y="20"/>
                  </a:lnTo>
                  <a:lnTo>
                    <a:pt x="731" y="15"/>
                  </a:lnTo>
                  <a:lnTo>
                    <a:pt x="664" y="14"/>
                  </a:lnTo>
                  <a:lnTo>
                    <a:pt x="597" y="18"/>
                  </a:lnTo>
                  <a:lnTo>
                    <a:pt x="531" y="25"/>
                  </a:lnTo>
                  <a:lnTo>
                    <a:pt x="465" y="37"/>
                  </a:lnTo>
                  <a:lnTo>
                    <a:pt x="401" y="53"/>
                  </a:lnTo>
                  <a:lnTo>
                    <a:pt x="337" y="73"/>
                  </a:lnTo>
                  <a:lnTo>
                    <a:pt x="275" y="97"/>
                  </a:lnTo>
                  <a:lnTo>
                    <a:pt x="216" y="123"/>
                  </a:lnTo>
                  <a:lnTo>
                    <a:pt x="159" y="154"/>
                  </a:lnTo>
                  <a:lnTo>
                    <a:pt x="103" y="190"/>
                  </a:lnTo>
                  <a:lnTo>
                    <a:pt x="49" y="227"/>
                  </a:lnTo>
                  <a:lnTo>
                    <a:pt x="0" y="269"/>
                  </a:lnTo>
                  <a:lnTo>
                    <a:pt x="49" y="226"/>
                  </a:lnTo>
                  <a:lnTo>
                    <a:pt x="101" y="187"/>
                  </a:lnTo>
                  <a:lnTo>
                    <a:pt x="156" y="151"/>
                  </a:lnTo>
                  <a:lnTo>
                    <a:pt x="214" y="118"/>
                  </a:lnTo>
                  <a:lnTo>
                    <a:pt x="273" y="90"/>
                  </a:lnTo>
                  <a:lnTo>
                    <a:pt x="335" y="65"/>
                  </a:lnTo>
                  <a:lnTo>
                    <a:pt x="397" y="43"/>
                  </a:lnTo>
                  <a:lnTo>
                    <a:pt x="463" y="26"/>
                  </a:lnTo>
                  <a:lnTo>
                    <a:pt x="529" y="13"/>
                  </a:lnTo>
                  <a:lnTo>
                    <a:pt x="596" y="5"/>
                  </a:lnTo>
                  <a:lnTo>
                    <a:pt x="663" y="0"/>
                  </a:lnTo>
                  <a:close/>
                </a:path>
              </a:pathLst>
            </a:custGeom>
            <a:solidFill>
              <a:schemeClr val="bg1"/>
            </a:solidFill>
            <a:ln w="0">
              <a:noFill/>
              <a:prstDash val="solid"/>
              <a:round/>
              <a:headEnd/>
              <a:tailEnd/>
            </a:ln>
          </p:spPr>
          <p:txBody>
            <a:bodyPr vert="horz" wrap="square" lIns="67232" tIns="33616" rIns="67232" bIns="33616" numCol="1" anchor="t" anchorCtr="0" compatLnSpc="1">
              <a:prstTxWarp prst="textNoShape">
                <a:avLst/>
              </a:prstTxWarp>
            </a:bodyPr>
            <a:lstStyle/>
            <a:p>
              <a:pPr defTabSz="896321">
                <a:defRPr/>
              </a:pPr>
              <a:endParaRPr lang="en-US" sz="1765" kern="0">
                <a:gradFill>
                  <a:gsLst>
                    <a:gs pos="4000">
                      <a:schemeClr val="bg1"/>
                    </a:gs>
                    <a:gs pos="10667">
                      <a:schemeClr val="bg1"/>
                    </a:gs>
                  </a:gsLst>
                  <a:lin ang="5400000" scaled="0"/>
                </a:gradFill>
                <a:latin typeface="Calibri"/>
              </a:endParaRPr>
            </a:p>
          </p:txBody>
        </p:sp>
        <p:sp>
          <p:nvSpPr>
            <p:cNvPr id="68" name="TextBox 67"/>
            <p:cNvSpPr txBox="1"/>
            <p:nvPr/>
          </p:nvSpPr>
          <p:spPr>
            <a:xfrm>
              <a:off x="9806939" y="3271919"/>
              <a:ext cx="1010279" cy="380769"/>
            </a:xfrm>
            <a:prstGeom prst="rect">
              <a:avLst/>
            </a:prstGeom>
            <a:noFill/>
          </p:spPr>
          <p:txBody>
            <a:bodyPr wrap="square" rtlCol="0">
              <a:spAutoFit/>
            </a:bodyPr>
            <a:lstStyle/>
            <a:p>
              <a:pPr defTabSz="896321">
                <a:defRPr/>
              </a:pPr>
              <a:r>
                <a:rPr lang="en-US" sz="1176" kern="0" dirty="0">
                  <a:gradFill>
                    <a:gsLst>
                      <a:gs pos="4000">
                        <a:schemeClr val="bg1"/>
                      </a:gs>
                      <a:gs pos="10667">
                        <a:schemeClr val="bg1"/>
                      </a:gs>
                    </a:gsLst>
                    <a:lin ang="5400000" scaled="0"/>
                  </a:gradFill>
                  <a:cs typeface="Arial" pitchFamily="34" charset="0"/>
                </a:rPr>
                <a:t>Release</a:t>
              </a:r>
            </a:p>
          </p:txBody>
        </p:sp>
        <p:grpSp>
          <p:nvGrpSpPr>
            <p:cNvPr id="8" name="Group 7"/>
            <p:cNvGrpSpPr/>
            <p:nvPr/>
          </p:nvGrpSpPr>
          <p:grpSpPr>
            <a:xfrm>
              <a:off x="6585540" y="2333870"/>
              <a:ext cx="3149996" cy="2694393"/>
              <a:chOff x="6680789" y="2707869"/>
              <a:chExt cx="3149996" cy="2694393"/>
            </a:xfrm>
          </p:grpSpPr>
          <p:sp>
            <p:nvSpPr>
              <p:cNvPr id="61" name="Freeform 479"/>
              <p:cNvSpPr>
                <a:spLocks/>
              </p:cNvSpPr>
              <p:nvPr/>
            </p:nvSpPr>
            <p:spPr bwMode="auto">
              <a:xfrm>
                <a:off x="6686824" y="2707869"/>
                <a:ext cx="3133402" cy="2674782"/>
              </a:xfrm>
              <a:custGeom>
                <a:avLst/>
                <a:gdLst/>
                <a:ahLst/>
                <a:cxnLst>
                  <a:cxn ang="0">
                    <a:pos x="1818" y="47"/>
                  </a:cxn>
                  <a:cxn ang="0">
                    <a:pos x="1896" y="147"/>
                  </a:cxn>
                  <a:cxn ang="0">
                    <a:pos x="1960" y="255"/>
                  </a:cxn>
                  <a:cxn ang="0">
                    <a:pos x="2011" y="368"/>
                  </a:cxn>
                  <a:cxn ang="0">
                    <a:pos x="2052" y="507"/>
                  </a:cxn>
                  <a:cxn ang="0">
                    <a:pos x="2074" y="649"/>
                  </a:cxn>
                  <a:cxn ang="0">
                    <a:pos x="2076" y="792"/>
                  </a:cxn>
                  <a:cxn ang="0">
                    <a:pos x="2057" y="935"/>
                  </a:cxn>
                  <a:cxn ang="0">
                    <a:pos x="2022" y="1069"/>
                  </a:cxn>
                  <a:cxn ang="0">
                    <a:pos x="1972" y="1192"/>
                  </a:cxn>
                  <a:cxn ang="0">
                    <a:pos x="1904" y="1309"/>
                  </a:cxn>
                  <a:cxn ang="0">
                    <a:pos x="1821" y="1417"/>
                  </a:cxn>
                  <a:cxn ang="0">
                    <a:pos x="1726" y="1514"/>
                  </a:cxn>
                  <a:cxn ang="0">
                    <a:pos x="1625" y="1592"/>
                  </a:cxn>
                  <a:cxn ang="0">
                    <a:pos x="1518" y="1656"/>
                  </a:cxn>
                  <a:cxn ang="0">
                    <a:pos x="1404" y="1707"/>
                  </a:cxn>
                  <a:cxn ang="0">
                    <a:pos x="1279" y="1746"/>
                  </a:cxn>
                  <a:cxn ang="0">
                    <a:pos x="1151" y="1767"/>
                  </a:cxn>
                  <a:cxn ang="0">
                    <a:pos x="1021" y="1773"/>
                  </a:cxn>
                  <a:cxn ang="0">
                    <a:pos x="891" y="1763"/>
                  </a:cxn>
                  <a:cxn ang="0">
                    <a:pos x="764" y="1736"/>
                  </a:cxn>
                  <a:cxn ang="0">
                    <a:pos x="639" y="1694"/>
                  </a:cxn>
                  <a:cxn ang="0">
                    <a:pos x="521" y="1635"/>
                  </a:cxn>
                  <a:cxn ang="0">
                    <a:pos x="408" y="1560"/>
                  </a:cxn>
                  <a:cxn ang="0">
                    <a:pos x="304" y="1469"/>
                  </a:cxn>
                  <a:cxn ang="0">
                    <a:pos x="213" y="1365"/>
                  </a:cxn>
                  <a:cxn ang="0">
                    <a:pos x="138" y="1252"/>
                  </a:cxn>
                  <a:cxn ang="0">
                    <a:pos x="79" y="1134"/>
                  </a:cxn>
                  <a:cxn ang="0">
                    <a:pos x="37" y="1009"/>
                  </a:cxn>
                  <a:cxn ang="0">
                    <a:pos x="10" y="882"/>
                  </a:cxn>
                  <a:cxn ang="0">
                    <a:pos x="0" y="752"/>
                  </a:cxn>
                  <a:cxn ang="0">
                    <a:pos x="6" y="622"/>
                  </a:cxn>
                  <a:cxn ang="0">
                    <a:pos x="27" y="494"/>
                  </a:cxn>
                  <a:cxn ang="0">
                    <a:pos x="66" y="368"/>
                  </a:cxn>
                  <a:cxn ang="0">
                    <a:pos x="117" y="481"/>
                  </a:cxn>
                  <a:cxn ang="0">
                    <a:pos x="181" y="589"/>
                  </a:cxn>
                  <a:cxn ang="0">
                    <a:pos x="259" y="690"/>
                  </a:cxn>
                  <a:cxn ang="0">
                    <a:pos x="356" y="785"/>
                  </a:cxn>
                  <a:cxn ang="0">
                    <a:pos x="464" y="869"/>
                  </a:cxn>
                  <a:cxn ang="0">
                    <a:pos x="581" y="936"/>
                  </a:cxn>
                  <a:cxn ang="0">
                    <a:pos x="704" y="987"/>
                  </a:cxn>
                  <a:cxn ang="0">
                    <a:pos x="838" y="1022"/>
                  </a:cxn>
                  <a:cxn ang="0">
                    <a:pos x="981" y="1040"/>
                  </a:cxn>
                  <a:cxn ang="0">
                    <a:pos x="1124" y="1038"/>
                  </a:cxn>
                  <a:cxn ang="0">
                    <a:pos x="1266" y="1016"/>
                  </a:cxn>
                  <a:cxn ang="0">
                    <a:pos x="1404" y="975"/>
                  </a:cxn>
                  <a:cxn ang="0">
                    <a:pos x="1517" y="925"/>
                  </a:cxn>
                  <a:cxn ang="0">
                    <a:pos x="1624" y="860"/>
                  </a:cxn>
                  <a:cxn ang="0">
                    <a:pos x="1724" y="783"/>
                  </a:cxn>
                  <a:cxn ang="0">
                    <a:pos x="1772" y="738"/>
                  </a:cxn>
                  <a:cxn ang="0">
                    <a:pos x="1806" y="700"/>
                  </a:cxn>
                  <a:cxn ang="0">
                    <a:pos x="1861" y="619"/>
                  </a:cxn>
                  <a:cxn ang="0">
                    <a:pos x="1899" y="531"/>
                  </a:cxn>
                  <a:cxn ang="0">
                    <a:pos x="1921" y="439"/>
                  </a:cxn>
                  <a:cxn ang="0">
                    <a:pos x="1925" y="345"/>
                  </a:cxn>
                  <a:cxn ang="0">
                    <a:pos x="1912" y="251"/>
                  </a:cxn>
                  <a:cxn ang="0">
                    <a:pos x="1883" y="161"/>
                  </a:cxn>
                  <a:cxn ang="0">
                    <a:pos x="1837" y="76"/>
                  </a:cxn>
                  <a:cxn ang="0">
                    <a:pos x="1773" y="0"/>
                  </a:cxn>
                </a:cxnLst>
                <a:rect l="0" t="0" r="r" b="b"/>
                <a:pathLst>
                  <a:path w="2077" h="1773">
                    <a:moveTo>
                      <a:pt x="1773" y="0"/>
                    </a:moveTo>
                    <a:lnTo>
                      <a:pt x="1818" y="47"/>
                    </a:lnTo>
                    <a:lnTo>
                      <a:pt x="1859" y="97"/>
                    </a:lnTo>
                    <a:lnTo>
                      <a:pt x="1896" y="147"/>
                    </a:lnTo>
                    <a:lnTo>
                      <a:pt x="1930" y="201"/>
                    </a:lnTo>
                    <a:lnTo>
                      <a:pt x="1960" y="255"/>
                    </a:lnTo>
                    <a:lnTo>
                      <a:pt x="1988" y="311"/>
                    </a:lnTo>
                    <a:lnTo>
                      <a:pt x="2011" y="368"/>
                    </a:lnTo>
                    <a:lnTo>
                      <a:pt x="2034" y="437"/>
                    </a:lnTo>
                    <a:lnTo>
                      <a:pt x="2052" y="507"/>
                    </a:lnTo>
                    <a:lnTo>
                      <a:pt x="2065" y="577"/>
                    </a:lnTo>
                    <a:lnTo>
                      <a:pt x="2074" y="649"/>
                    </a:lnTo>
                    <a:lnTo>
                      <a:pt x="2077" y="721"/>
                    </a:lnTo>
                    <a:lnTo>
                      <a:pt x="2076" y="792"/>
                    </a:lnTo>
                    <a:lnTo>
                      <a:pt x="2069" y="864"/>
                    </a:lnTo>
                    <a:lnTo>
                      <a:pt x="2057" y="935"/>
                    </a:lnTo>
                    <a:lnTo>
                      <a:pt x="2041" y="1005"/>
                    </a:lnTo>
                    <a:lnTo>
                      <a:pt x="2022" y="1069"/>
                    </a:lnTo>
                    <a:lnTo>
                      <a:pt x="1999" y="1131"/>
                    </a:lnTo>
                    <a:lnTo>
                      <a:pt x="1972" y="1192"/>
                    </a:lnTo>
                    <a:lnTo>
                      <a:pt x="1940" y="1251"/>
                    </a:lnTo>
                    <a:lnTo>
                      <a:pt x="1904" y="1309"/>
                    </a:lnTo>
                    <a:lnTo>
                      <a:pt x="1865" y="1364"/>
                    </a:lnTo>
                    <a:lnTo>
                      <a:pt x="1821" y="1417"/>
                    </a:lnTo>
                    <a:lnTo>
                      <a:pt x="1773" y="1469"/>
                    </a:lnTo>
                    <a:lnTo>
                      <a:pt x="1726" y="1514"/>
                    </a:lnTo>
                    <a:lnTo>
                      <a:pt x="1676" y="1555"/>
                    </a:lnTo>
                    <a:lnTo>
                      <a:pt x="1625" y="1592"/>
                    </a:lnTo>
                    <a:lnTo>
                      <a:pt x="1572" y="1626"/>
                    </a:lnTo>
                    <a:lnTo>
                      <a:pt x="1518" y="1656"/>
                    </a:lnTo>
                    <a:lnTo>
                      <a:pt x="1462" y="1684"/>
                    </a:lnTo>
                    <a:lnTo>
                      <a:pt x="1404" y="1707"/>
                    </a:lnTo>
                    <a:lnTo>
                      <a:pt x="1342" y="1729"/>
                    </a:lnTo>
                    <a:lnTo>
                      <a:pt x="1279" y="1746"/>
                    </a:lnTo>
                    <a:lnTo>
                      <a:pt x="1215" y="1759"/>
                    </a:lnTo>
                    <a:lnTo>
                      <a:pt x="1151" y="1767"/>
                    </a:lnTo>
                    <a:lnTo>
                      <a:pt x="1086" y="1772"/>
                    </a:lnTo>
                    <a:lnTo>
                      <a:pt x="1021" y="1773"/>
                    </a:lnTo>
                    <a:lnTo>
                      <a:pt x="956" y="1770"/>
                    </a:lnTo>
                    <a:lnTo>
                      <a:pt x="891" y="1763"/>
                    </a:lnTo>
                    <a:lnTo>
                      <a:pt x="827" y="1752"/>
                    </a:lnTo>
                    <a:lnTo>
                      <a:pt x="764" y="1736"/>
                    </a:lnTo>
                    <a:lnTo>
                      <a:pt x="701" y="1717"/>
                    </a:lnTo>
                    <a:lnTo>
                      <a:pt x="639" y="1694"/>
                    </a:lnTo>
                    <a:lnTo>
                      <a:pt x="579" y="1667"/>
                    </a:lnTo>
                    <a:lnTo>
                      <a:pt x="521" y="1635"/>
                    </a:lnTo>
                    <a:lnTo>
                      <a:pt x="463" y="1600"/>
                    </a:lnTo>
                    <a:lnTo>
                      <a:pt x="408" y="1560"/>
                    </a:lnTo>
                    <a:lnTo>
                      <a:pt x="355" y="1516"/>
                    </a:lnTo>
                    <a:lnTo>
                      <a:pt x="304" y="1469"/>
                    </a:lnTo>
                    <a:lnTo>
                      <a:pt x="257" y="1418"/>
                    </a:lnTo>
                    <a:lnTo>
                      <a:pt x="213" y="1365"/>
                    </a:lnTo>
                    <a:lnTo>
                      <a:pt x="174" y="1310"/>
                    </a:lnTo>
                    <a:lnTo>
                      <a:pt x="138" y="1252"/>
                    </a:lnTo>
                    <a:lnTo>
                      <a:pt x="106" y="1194"/>
                    </a:lnTo>
                    <a:lnTo>
                      <a:pt x="79" y="1134"/>
                    </a:lnTo>
                    <a:lnTo>
                      <a:pt x="56" y="1072"/>
                    </a:lnTo>
                    <a:lnTo>
                      <a:pt x="37" y="1009"/>
                    </a:lnTo>
                    <a:lnTo>
                      <a:pt x="21" y="946"/>
                    </a:lnTo>
                    <a:lnTo>
                      <a:pt x="10" y="882"/>
                    </a:lnTo>
                    <a:lnTo>
                      <a:pt x="3" y="817"/>
                    </a:lnTo>
                    <a:lnTo>
                      <a:pt x="0" y="752"/>
                    </a:lnTo>
                    <a:lnTo>
                      <a:pt x="1" y="687"/>
                    </a:lnTo>
                    <a:lnTo>
                      <a:pt x="6" y="622"/>
                    </a:lnTo>
                    <a:lnTo>
                      <a:pt x="15" y="558"/>
                    </a:lnTo>
                    <a:lnTo>
                      <a:pt x="27" y="494"/>
                    </a:lnTo>
                    <a:lnTo>
                      <a:pt x="45" y="430"/>
                    </a:lnTo>
                    <a:lnTo>
                      <a:pt x="66" y="368"/>
                    </a:lnTo>
                    <a:lnTo>
                      <a:pt x="89" y="425"/>
                    </a:lnTo>
                    <a:lnTo>
                      <a:pt x="117" y="481"/>
                    </a:lnTo>
                    <a:lnTo>
                      <a:pt x="147" y="536"/>
                    </a:lnTo>
                    <a:lnTo>
                      <a:pt x="181" y="589"/>
                    </a:lnTo>
                    <a:lnTo>
                      <a:pt x="218" y="640"/>
                    </a:lnTo>
                    <a:lnTo>
                      <a:pt x="259" y="690"/>
                    </a:lnTo>
                    <a:lnTo>
                      <a:pt x="304" y="737"/>
                    </a:lnTo>
                    <a:lnTo>
                      <a:pt x="356" y="785"/>
                    </a:lnTo>
                    <a:lnTo>
                      <a:pt x="409" y="829"/>
                    </a:lnTo>
                    <a:lnTo>
                      <a:pt x="464" y="869"/>
                    </a:lnTo>
                    <a:lnTo>
                      <a:pt x="522" y="904"/>
                    </a:lnTo>
                    <a:lnTo>
                      <a:pt x="581" y="936"/>
                    </a:lnTo>
                    <a:lnTo>
                      <a:pt x="642" y="963"/>
                    </a:lnTo>
                    <a:lnTo>
                      <a:pt x="704" y="987"/>
                    </a:lnTo>
                    <a:lnTo>
                      <a:pt x="767" y="1005"/>
                    </a:lnTo>
                    <a:lnTo>
                      <a:pt x="838" y="1022"/>
                    </a:lnTo>
                    <a:lnTo>
                      <a:pt x="909" y="1033"/>
                    </a:lnTo>
                    <a:lnTo>
                      <a:pt x="981" y="1040"/>
                    </a:lnTo>
                    <a:lnTo>
                      <a:pt x="1052" y="1042"/>
                    </a:lnTo>
                    <a:lnTo>
                      <a:pt x="1124" y="1038"/>
                    </a:lnTo>
                    <a:lnTo>
                      <a:pt x="1195" y="1030"/>
                    </a:lnTo>
                    <a:lnTo>
                      <a:pt x="1266" y="1016"/>
                    </a:lnTo>
                    <a:lnTo>
                      <a:pt x="1336" y="998"/>
                    </a:lnTo>
                    <a:lnTo>
                      <a:pt x="1404" y="975"/>
                    </a:lnTo>
                    <a:lnTo>
                      <a:pt x="1461" y="951"/>
                    </a:lnTo>
                    <a:lnTo>
                      <a:pt x="1517" y="925"/>
                    </a:lnTo>
                    <a:lnTo>
                      <a:pt x="1571" y="895"/>
                    </a:lnTo>
                    <a:lnTo>
                      <a:pt x="1624" y="860"/>
                    </a:lnTo>
                    <a:lnTo>
                      <a:pt x="1675" y="823"/>
                    </a:lnTo>
                    <a:lnTo>
                      <a:pt x="1724" y="783"/>
                    </a:lnTo>
                    <a:lnTo>
                      <a:pt x="1771" y="738"/>
                    </a:lnTo>
                    <a:lnTo>
                      <a:pt x="1772" y="738"/>
                    </a:lnTo>
                    <a:lnTo>
                      <a:pt x="1772" y="737"/>
                    </a:lnTo>
                    <a:lnTo>
                      <a:pt x="1806" y="700"/>
                    </a:lnTo>
                    <a:lnTo>
                      <a:pt x="1836" y="661"/>
                    </a:lnTo>
                    <a:lnTo>
                      <a:pt x="1861" y="619"/>
                    </a:lnTo>
                    <a:lnTo>
                      <a:pt x="1882" y="576"/>
                    </a:lnTo>
                    <a:lnTo>
                      <a:pt x="1899" y="531"/>
                    </a:lnTo>
                    <a:lnTo>
                      <a:pt x="1912" y="485"/>
                    </a:lnTo>
                    <a:lnTo>
                      <a:pt x="1921" y="439"/>
                    </a:lnTo>
                    <a:lnTo>
                      <a:pt x="1925" y="392"/>
                    </a:lnTo>
                    <a:lnTo>
                      <a:pt x="1925" y="345"/>
                    </a:lnTo>
                    <a:lnTo>
                      <a:pt x="1921" y="298"/>
                    </a:lnTo>
                    <a:lnTo>
                      <a:pt x="1912" y="251"/>
                    </a:lnTo>
                    <a:lnTo>
                      <a:pt x="1899" y="206"/>
                    </a:lnTo>
                    <a:lnTo>
                      <a:pt x="1883" y="161"/>
                    </a:lnTo>
                    <a:lnTo>
                      <a:pt x="1861" y="118"/>
                    </a:lnTo>
                    <a:lnTo>
                      <a:pt x="1837" y="76"/>
                    </a:lnTo>
                    <a:lnTo>
                      <a:pt x="1806" y="37"/>
                    </a:lnTo>
                    <a:lnTo>
                      <a:pt x="1773" y="0"/>
                    </a:lnTo>
                    <a:close/>
                  </a:path>
                </a:pathLst>
              </a:custGeom>
              <a:solidFill>
                <a:srgbClr val="D83B01"/>
              </a:solidFill>
              <a:ln w="0">
                <a:noFill/>
                <a:prstDash val="solid"/>
                <a:round/>
                <a:headEnd/>
                <a:tailEnd/>
              </a:ln>
              <a:effectLst>
                <a:innerShdw blurRad="431800" dist="317500" dir="16200000">
                  <a:prstClr val="black">
                    <a:alpha val="20000"/>
                  </a:prstClr>
                </a:innerShdw>
              </a:effectLst>
            </p:spPr>
            <p:txBody>
              <a:bodyPr vert="horz" wrap="square" lIns="67232" tIns="33616" rIns="67232" bIns="33616" numCol="1" anchor="t" anchorCtr="0" compatLnSpc="1">
                <a:prstTxWarp prst="textNoShape">
                  <a:avLst/>
                </a:prstTxWarp>
              </a:bodyPr>
              <a:lstStyle/>
              <a:p>
                <a:pPr defTabSz="896321">
                  <a:defRPr/>
                </a:pPr>
                <a:endParaRPr lang="en-US" sz="1765" kern="0">
                  <a:gradFill>
                    <a:gsLst>
                      <a:gs pos="4000">
                        <a:schemeClr val="bg1"/>
                      </a:gs>
                      <a:gs pos="10667">
                        <a:schemeClr val="bg1"/>
                      </a:gs>
                    </a:gsLst>
                    <a:lin ang="5400000" scaled="0"/>
                  </a:gradFill>
                  <a:latin typeface="Calibri"/>
                </a:endParaRPr>
              </a:p>
            </p:txBody>
          </p:sp>
          <p:sp>
            <p:nvSpPr>
              <p:cNvPr id="64" name="Freeform 482"/>
              <p:cNvSpPr>
                <a:spLocks/>
              </p:cNvSpPr>
              <p:nvPr/>
            </p:nvSpPr>
            <p:spPr bwMode="auto">
              <a:xfrm>
                <a:off x="6680789" y="2774248"/>
                <a:ext cx="3149996" cy="2628014"/>
              </a:xfrm>
              <a:custGeom>
                <a:avLst/>
                <a:gdLst/>
                <a:ahLst/>
                <a:cxnLst>
                  <a:cxn ang="0">
                    <a:pos x="1901" y="102"/>
                  </a:cxn>
                  <a:cxn ang="0">
                    <a:pos x="1998" y="274"/>
                  </a:cxn>
                  <a:cxn ang="0">
                    <a:pos x="2061" y="463"/>
                  </a:cxn>
                  <a:cxn ang="0">
                    <a:pos x="2087" y="664"/>
                  </a:cxn>
                  <a:cxn ang="0">
                    <a:pos x="2074" y="868"/>
                  </a:cxn>
                  <a:cxn ang="0">
                    <a:pos x="2022" y="1065"/>
                  </a:cxn>
                  <a:cxn ang="0">
                    <a:pos x="1935" y="1243"/>
                  </a:cxn>
                  <a:cxn ang="0">
                    <a:pos x="1816" y="1402"/>
                  </a:cxn>
                  <a:cxn ang="0">
                    <a:pos x="1666" y="1536"/>
                  </a:cxn>
                  <a:cxn ang="0">
                    <a:pos x="1493" y="1641"/>
                  </a:cxn>
                  <a:cxn ang="0">
                    <a:pos x="1302" y="1710"/>
                  </a:cxn>
                  <a:cxn ang="0">
                    <a:pos x="1098" y="1740"/>
                  </a:cxn>
                  <a:cxn ang="0">
                    <a:pos x="895" y="1731"/>
                  </a:cxn>
                  <a:cxn ang="0">
                    <a:pos x="699" y="1683"/>
                  </a:cxn>
                  <a:cxn ang="0">
                    <a:pos x="517" y="1599"/>
                  </a:cxn>
                  <a:cxn ang="0">
                    <a:pos x="355" y="1484"/>
                  </a:cxn>
                  <a:cxn ang="0">
                    <a:pos x="221" y="1341"/>
                  </a:cxn>
                  <a:cxn ang="0">
                    <a:pos x="115" y="1177"/>
                  </a:cxn>
                  <a:cxn ang="0">
                    <a:pos x="43" y="998"/>
                  </a:cxn>
                  <a:cxn ang="0">
                    <a:pos x="6" y="812"/>
                  </a:cxn>
                  <a:cxn ang="0">
                    <a:pos x="3" y="624"/>
                  </a:cxn>
                  <a:cxn ang="0">
                    <a:pos x="32" y="440"/>
                  </a:cxn>
                  <a:cxn ang="0">
                    <a:pos x="49" y="386"/>
                  </a:cxn>
                  <a:cxn ang="0">
                    <a:pos x="13" y="578"/>
                  </a:cxn>
                  <a:cxn ang="0">
                    <a:pos x="13" y="776"/>
                  </a:cxn>
                  <a:cxn ang="0">
                    <a:pos x="50" y="972"/>
                  </a:cxn>
                  <a:cxn ang="0">
                    <a:pos x="124" y="1158"/>
                  </a:cxn>
                  <a:cxn ang="0">
                    <a:pos x="236" y="1329"/>
                  </a:cxn>
                  <a:cxn ang="0">
                    <a:pos x="369" y="1469"/>
                  </a:cxn>
                  <a:cxn ang="0">
                    <a:pos x="528" y="1580"/>
                  </a:cxn>
                  <a:cxn ang="0">
                    <a:pos x="707" y="1660"/>
                  </a:cxn>
                  <a:cxn ang="0">
                    <a:pos x="899" y="1707"/>
                  </a:cxn>
                  <a:cxn ang="0">
                    <a:pos x="1097" y="1715"/>
                  </a:cxn>
                  <a:cxn ang="0">
                    <a:pos x="1299" y="1685"/>
                  </a:cxn>
                  <a:cxn ang="0">
                    <a:pos x="1498" y="1611"/>
                  </a:cxn>
                  <a:cxn ang="0">
                    <a:pos x="1675" y="1499"/>
                  </a:cxn>
                  <a:cxn ang="0">
                    <a:pos x="1825" y="1355"/>
                  </a:cxn>
                  <a:cxn ang="0">
                    <a:pos x="1944" y="1186"/>
                  </a:cxn>
                  <a:cxn ang="0">
                    <a:pos x="2024" y="998"/>
                  </a:cxn>
                  <a:cxn ang="0">
                    <a:pos x="2067" y="798"/>
                  </a:cxn>
                  <a:cxn ang="0">
                    <a:pos x="2070" y="597"/>
                  </a:cxn>
                  <a:cxn ang="0">
                    <a:pos x="2035" y="401"/>
                  </a:cxn>
                  <a:cxn ang="0">
                    <a:pos x="1963" y="216"/>
                  </a:cxn>
                  <a:cxn ang="0">
                    <a:pos x="1859" y="50"/>
                  </a:cxn>
                </a:cxnLst>
                <a:rect l="0" t="0" r="r" b="b"/>
                <a:pathLst>
                  <a:path w="2088" h="1742">
                    <a:moveTo>
                      <a:pt x="1818" y="0"/>
                    </a:moveTo>
                    <a:lnTo>
                      <a:pt x="1861" y="49"/>
                    </a:lnTo>
                    <a:lnTo>
                      <a:pt x="1901" y="102"/>
                    </a:lnTo>
                    <a:lnTo>
                      <a:pt x="1936" y="156"/>
                    </a:lnTo>
                    <a:lnTo>
                      <a:pt x="1969" y="214"/>
                    </a:lnTo>
                    <a:lnTo>
                      <a:pt x="1998" y="274"/>
                    </a:lnTo>
                    <a:lnTo>
                      <a:pt x="2023" y="335"/>
                    </a:lnTo>
                    <a:lnTo>
                      <a:pt x="2043" y="398"/>
                    </a:lnTo>
                    <a:lnTo>
                      <a:pt x="2061" y="463"/>
                    </a:lnTo>
                    <a:lnTo>
                      <a:pt x="2074" y="529"/>
                    </a:lnTo>
                    <a:lnTo>
                      <a:pt x="2083" y="596"/>
                    </a:lnTo>
                    <a:lnTo>
                      <a:pt x="2087" y="664"/>
                    </a:lnTo>
                    <a:lnTo>
                      <a:pt x="2088" y="732"/>
                    </a:lnTo>
                    <a:lnTo>
                      <a:pt x="2084" y="800"/>
                    </a:lnTo>
                    <a:lnTo>
                      <a:pt x="2074" y="868"/>
                    </a:lnTo>
                    <a:lnTo>
                      <a:pt x="2061" y="936"/>
                    </a:lnTo>
                    <a:lnTo>
                      <a:pt x="2043" y="1003"/>
                    </a:lnTo>
                    <a:lnTo>
                      <a:pt x="2022" y="1065"/>
                    </a:lnTo>
                    <a:lnTo>
                      <a:pt x="1997" y="1126"/>
                    </a:lnTo>
                    <a:lnTo>
                      <a:pt x="1969" y="1185"/>
                    </a:lnTo>
                    <a:lnTo>
                      <a:pt x="1935" y="1243"/>
                    </a:lnTo>
                    <a:lnTo>
                      <a:pt x="1899" y="1298"/>
                    </a:lnTo>
                    <a:lnTo>
                      <a:pt x="1859" y="1351"/>
                    </a:lnTo>
                    <a:lnTo>
                      <a:pt x="1816" y="1402"/>
                    </a:lnTo>
                    <a:lnTo>
                      <a:pt x="1768" y="1449"/>
                    </a:lnTo>
                    <a:lnTo>
                      <a:pt x="1719" y="1495"/>
                    </a:lnTo>
                    <a:lnTo>
                      <a:pt x="1666" y="1536"/>
                    </a:lnTo>
                    <a:lnTo>
                      <a:pt x="1611" y="1574"/>
                    </a:lnTo>
                    <a:lnTo>
                      <a:pt x="1554" y="1610"/>
                    </a:lnTo>
                    <a:lnTo>
                      <a:pt x="1493" y="1641"/>
                    </a:lnTo>
                    <a:lnTo>
                      <a:pt x="1431" y="1668"/>
                    </a:lnTo>
                    <a:lnTo>
                      <a:pt x="1367" y="1691"/>
                    </a:lnTo>
                    <a:lnTo>
                      <a:pt x="1302" y="1710"/>
                    </a:lnTo>
                    <a:lnTo>
                      <a:pt x="1234" y="1724"/>
                    </a:lnTo>
                    <a:lnTo>
                      <a:pt x="1166" y="1735"/>
                    </a:lnTo>
                    <a:lnTo>
                      <a:pt x="1098" y="1740"/>
                    </a:lnTo>
                    <a:lnTo>
                      <a:pt x="1030" y="1742"/>
                    </a:lnTo>
                    <a:lnTo>
                      <a:pt x="962" y="1739"/>
                    </a:lnTo>
                    <a:lnTo>
                      <a:pt x="895" y="1731"/>
                    </a:lnTo>
                    <a:lnTo>
                      <a:pt x="829" y="1720"/>
                    </a:lnTo>
                    <a:lnTo>
                      <a:pt x="763" y="1703"/>
                    </a:lnTo>
                    <a:lnTo>
                      <a:pt x="699" y="1683"/>
                    </a:lnTo>
                    <a:lnTo>
                      <a:pt x="636" y="1659"/>
                    </a:lnTo>
                    <a:lnTo>
                      <a:pt x="575" y="1631"/>
                    </a:lnTo>
                    <a:lnTo>
                      <a:pt x="517" y="1599"/>
                    </a:lnTo>
                    <a:lnTo>
                      <a:pt x="460" y="1565"/>
                    </a:lnTo>
                    <a:lnTo>
                      <a:pt x="407" y="1526"/>
                    </a:lnTo>
                    <a:lnTo>
                      <a:pt x="355" y="1484"/>
                    </a:lnTo>
                    <a:lnTo>
                      <a:pt x="307" y="1439"/>
                    </a:lnTo>
                    <a:lnTo>
                      <a:pt x="263" y="1391"/>
                    </a:lnTo>
                    <a:lnTo>
                      <a:pt x="221" y="1341"/>
                    </a:lnTo>
                    <a:lnTo>
                      <a:pt x="182" y="1288"/>
                    </a:lnTo>
                    <a:lnTo>
                      <a:pt x="147" y="1233"/>
                    </a:lnTo>
                    <a:lnTo>
                      <a:pt x="115" y="1177"/>
                    </a:lnTo>
                    <a:lnTo>
                      <a:pt x="87" y="1119"/>
                    </a:lnTo>
                    <a:lnTo>
                      <a:pt x="64" y="1059"/>
                    </a:lnTo>
                    <a:lnTo>
                      <a:pt x="43" y="998"/>
                    </a:lnTo>
                    <a:lnTo>
                      <a:pt x="28" y="937"/>
                    </a:lnTo>
                    <a:lnTo>
                      <a:pt x="15" y="875"/>
                    </a:lnTo>
                    <a:lnTo>
                      <a:pt x="6" y="812"/>
                    </a:lnTo>
                    <a:lnTo>
                      <a:pt x="1" y="749"/>
                    </a:lnTo>
                    <a:lnTo>
                      <a:pt x="0" y="686"/>
                    </a:lnTo>
                    <a:lnTo>
                      <a:pt x="3" y="624"/>
                    </a:lnTo>
                    <a:lnTo>
                      <a:pt x="9" y="562"/>
                    </a:lnTo>
                    <a:lnTo>
                      <a:pt x="19" y="501"/>
                    </a:lnTo>
                    <a:lnTo>
                      <a:pt x="32" y="440"/>
                    </a:lnTo>
                    <a:lnTo>
                      <a:pt x="49" y="382"/>
                    </a:lnTo>
                    <a:lnTo>
                      <a:pt x="70" y="324"/>
                    </a:lnTo>
                    <a:lnTo>
                      <a:pt x="49" y="386"/>
                    </a:lnTo>
                    <a:lnTo>
                      <a:pt x="33" y="449"/>
                    </a:lnTo>
                    <a:lnTo>
                      <a:pt x="21" y="514"/>
                    </a:lnTo>
                    <a:lnTo>
                      <a:pt x="13" y="578"/>
                    </a:lnTo>
                    <a:lnTo>
                      <a:pt x="9" y="644"/>
                    </a:lnTo>
                    <a:lnTo>
                      <a:pt x="9" y="710"/>
                    </a:lnTo>
                    <a:lnTo>
                      <a:pt x="13" y="776"/>
                    </a:lnTo>
                    <a:lnTo>
                      <a:pt x="21" y="842"/>
                    </a:lnTo>
                    <a:lnTo>
                      <a:pt x="33" y="907"/>
                    </a:lnTo>
                    <a:lnTo>
                      <a:pt x="50" y="972"/>
                    </a:lnTo>
                    <a:lnTo>
                      <a:pt x="71" y="1035"/>
                    </a:lnTo>
                    <a:lnTo>
                      <a:pt x="95" y="1098"/>
                    </a:lnTo>
                    <a:lnTo>
                      <a:pt x="124" y="1158"/>
                    </a:lnTo>
                    <a:lnTo>
                      <a:pt x="157" y="1218"/>
                    </a:lnTo>
                    <a:lnTo>
                      <a:pt x="195" y="1274"/>
                    </a:lnTo>
                    <a:lnTo>
                      <a:pt x="236" y="1329"/>
                    </a:lnTo>
                    <a:lnTo>
                      <a:pt x="277" y="1378"/>
                    </a:lnTo>
                    <a:lnTo>
                      <a:pt x="322" y="1425"/>
                    </a:lnTo>
                    <a:lnTo>
                      <a:pt x="369" y="1469"/>
                    </a:lnTo>
                    <a:lnTo>
                      <a:pt x="420" y="1509"/>
                    </a:lnTo>
                    <a:lnTo>
                      <a:pt x="473" y="1546"/>
                    </a:lnTo>
                    <a:lnTo>
                      <a:pt x="528" y="1580"/>
                    </a:lnTo>
                    <a:lnTo>
                      <a:pt x="587" y="1611"/>
                    </a:lnTo>
                    <a:lnTo>
                      <a:pt x="646" y="1637"/>
                    </a:lnTo>
                    <a:lnTo>
                      <a:pt x="707" y="1660"/>
                    </a:lnTo>
                    <a:lnTo>
                      <a:pt x="770" y="1679"/>
                    </a:lnTo>
                    <a:lnTo>
                      <a:pt x="834" y="1695"/>
                    </a:lnTo>
                    <a:lnTo>
                      <a:pt x="899" y="1707"/>
                    </a:lnTo>
                    <a:lnTo>
                      <a:pt x="965" y="1714"/>
                    </a:lnTo>
                    <a:lnTo>
                      <a:pt x="1031" y="1716"/>
                    </a:lnTo>
                    <a:lnTo>
                      <a:pt x="1097" y="1715"/>
                    </a:lnTo>
                    <a:lnTo>
                      <a:pt x="1163" y="1709"/>
                    </a:lnTo>
                    <a:lnTo>
                      <a:pt x="1229" y="1699"/>
                    </a:lnTo>
                    <a:lnTo>
                      <a:pt x="1299" y="1685"/>
                    </a:lnTo>
                    <a:lnTo>
                      <a:pt x="1367" y="1665"/>
                    </a:lnTo>
                    <a:lnTo>
                      <a:pt x="1433" y="1640"/>
                    </a:lnTo>
                    <a:lnTo>
                      <a:pt x="1498" y="1611"/>
                    </a:lnTo>
                    <a:lnTo>
                      <a:pt x="1560" y="1577"/>
                    </a:lnTo>
                    <a:lnTo>
                      <a:pt x="1618" y="1540"/>
                    </a:lnTo>
                    <a:lnTo>
                      <a:pt x="1675" y="1499"/>
                    </a:lnTo>
                    <a:lnTo>
                      <a:pt x="1728" y="1454"/>
                    </a:lnTo>
                    <a:lnTo>
                      <a:pt x="1779" y="1406"/>
                    </a:lnTo>
                    <a:lnTo>
                      <a:pt x="1825" y="1355"/>
                    </a:lnTo>
                    <a:lnTo>
                      <a:pt x="1869" y="1301"/>
                    </a:lnTo>
                    <a:lnTo>
                      <a:pt x="1908" y="1244"/>
                    </a:lnTo>
                    <a:lnTo>
                      <a:pt x="1944" y="1186"/>
                    </a:lnTo>
                    <a:lnTo>
                      <a:pt x="1976" y="1125"/>
                    </a:lnTo>
                    <a:lnTo>
                      <a:pt x="2002" y="1062"/>
                    </a:lnTo>
                    <a:lnTo>
                      <a:pt x="2024" y="998"/>
                    </a:lnTo>
                    <a:lnTo>
                      <a:pt x="2043" y="932"/>
                    </a:lnTo>
                    <a:lnTo>
                      <a:pt x="2058" y="865"/>
                    </a:lnTo>
                    <a:lnTo>
                      <a:pt x="2067" y="798"/>
                    </a:lnTo>
                    <a:lnTo>
                      <a:pt x="2073" y="731"/>
                    </a:lnTo>
                    <a:lnTo>
                      <a:pt x="2073" y="664"/>
                    </a:lnTo>
                    <a:lnTo>
                      <a:pt x="2070" y="597"/>
                    </a:lnTo>
                    <a:lnTo>
                      <a:pt x="2062" y="531"/>
                    </a:lnTo>
                    <a:lnTo>
                      <a:pt x="2050" y="465"/>
                    </a:lnTo>
                    <a:lnTo>
                      <a:pt x="2035" y="401"/>
                    </a:lnTo>
                    <a:lnTo>
                      <a:pt x="2015" y="338"/>
                    </a:lnTo>
                    <a:lnTo>
                      <a:pt x="1991" y="276"/>
                    </a:lnTo>
                    <a:lnTo>
                      <a:pt x="1963" y="216"/>
                    </a:lnTo>
                    <a:lnTo>
                      <a:pt x="1933" y="158"/>
                    </a:lnTo>
                    <a:lnTo>
                      <a:pt x="1898" y="103"/>
                    </a:lnTo>
                    <a:lnTo>
                      <a:pt x="1859" y="50"/>
                    </a:lnTo>
                    <a:lnTo>
                      <a:pt x="1818" y="0"/>
                    </a:lnTo>
                    <a:close/>
                  </a:path>
                </a:pathLst>
              </a:custGeom>
              <a:solidFill>
                <a:schemeClr val="bg1"/>
              </a:solidFill>
              <a:ln w="0">
                <a:noFill/>
                <a:prstDash val="solid"/>
                <a:round/>
                <a:headEnd/>
                <a:tailEnd/>
              </a:ln>
            </p:spPr>
            <p:txBody>
              <a:bodyPr vert="horz" wrap="square" lIns="67232" tIns="33616" rIns="67232" bIns="33616" numCol="1" anchor="t" anchorCtr="0" compatLnSpc="1">
                <a:prstTxWarp prst="textNoShape">
                  <a:avLst/>
                </a:prstTxWarp>
              </a:bodyPr>
              <a:lstStyle/>
              <a:p>
                <a:pPr defTabSz="896321">
                  <a:defRPr/>
                </a:pPr>
                <a:endParaRPr lang="en-US" sz="1765" kern="0">
                  <a:gradFill>
                    <a:gsLst>
                      <a:gs pos="4000">
                        <a:schemeClr val="bg1"/>
                      </a:gs>
                      <a:gs pos="10667">
                        <a:schemeClr val="bg1"/>
                      </a:gs>
                    </a:gsLst>
                    <a:lin ang="5400000" scaled="0"/>
                  </a:gradFill>
                  <a:latin typeface="Calibri"/>
                </a:endParaRPr>
              </a:p>
            </p:txBody>
          </p:sp>
          <p:sp>
            <p:nvSpPr>
              <p:cNvPr id="67" name="TextBox 66"/>
              <p:cNvSpPr txBox="1"/>
              <p:nvPr/>
            </p:nvSpPr>
            <p:spPr>
              <a:xfrm>
                <a:off x="7643925" y="4507819"/>
                <a:ext cx="1219200" cy="617780"/>
              </a:xfrm>
              <a:prstGeom prst="rect">
                <a:avLst/>
              </a:prstGeom>
              <a:noFill/>
            </p:spPr>
            <p:txBody>
              <a:bodyPr wrap="square" rtlCol="0">
                <a:spAutoFit/>
              </a:bodyPr>
              <a:lstStyle/>
              <a:p>
                <a:pPr defTabSz="896321">
                  <a:defRPr/>
                </a:pPr>
                <a:r>
                  <a:rPr lang="en-US" sz="1176" kern="0" dirty="0">
                    <a:gradFill>
                      <a:gsLst>
                        <a:gs pos="4000">
                          <a:schemeClr val="bg1"/>
                        </a:gs>
                        <a:gs pos="10667">
                          <a:schemeClr val="bg1"/>
                        </a:gs>
                      </a:gsLst>
                      <a:lin ang="5400000" scaled="0"/>
                    </a:gradFill>
                    <a:cs typeface="Arial" pitchFamily="34" charset="0"/>
                  </a:rPr>
                  <a:t>Develop + Test</a:t>
                </a:r>
              </a:p>
            </p:txBody>
          </p:sp>
        </p:grpSp>
        <p:grpSp>
          <p:nvGrpSpPr>
            <p:cNvPr id="34" name="Group 33"/>
            <p:cNvGrpSpPr/>
            <p:nvPr/>
          </p:nvGrpSpPr>
          <p:grpSpPr>
            <a:xfrm>
              <a:off x="9190038" y="5010801"/>
              <a:ext cx="1222275" cy="169862"/>
              <a:chOff x="8958362" y="5232400"/>
              <a:chExt cx="1222275" cy="169862"/>
            </a:xfrm>
          </p:grpSpPr>
          <p:cxnSp>
            <p:nvCxnSpPr>
              <p:cNvPr id="36" name="Straight Connector 35"/>
              <p:cNvCxnSpPr>
                <a:cxnSpLocks/>
              </p:cNvCxnSpPr>
              <p:nvPr/>
            </p:nvCxnSpPr>
            <p:spPr>
              <a:xfrm>
                <a:off x="8958362" y="5232400"/>
                <a:ext cx="155475" cy="169862"/>
              </a:xfrm>
              <a:prstGeom prst="line">
                <a:avLst/>
              </a:prstGeom>
              <a:noFill/>
              <a:ln w="12700" cap="flat" cmpd="sng" algn="ctr">
                <a:solidFill>
                  <a:schemeClr val="bg1"/>
                </a:solidFill>
                <a:prstDash val="solid"/>
              </a:ln>
              <a:effectLst/>
            </p:spPr>
          </p:cxnSp>
          <p:cxnSp>
            <p:nvCxnSpPr>
              <p:cNvPr id="37" name="Straight Arrow Connector 36"/>
              <p:cNvCxnSpPr/>
              <p:nvPr/>
            </p:nvCxnSpPr>
            <p:spPr>
              <a:xfrm flipV="1">
                <a:off x="9113837" y="5400674"/>
                <a:ext cx="1066800" cy="1588"/>
              </a:xfrm>
              <a:prstGeom prst="straightConnector1">
                <a:avLst/>
              </a:prstGeom>
              <a:noFill/>
              <a:ln w="12700" cap="flat" cmpd="sng" algn="ctr">
                <a:solidFill>
                  <a:schemeClr val="bg1"/>
                </a:solidFill>
                <a:prstDash val="solid"/>
                <a:tailEnd type="oval"/>
              </a:ln>
              <a:effectLst/>
            </p:spPr>
          </p:cxnSp>
        </p:grpSp>
        <p:sp>
          <p:nvSpPr>
            <p:cNvPr id="35" name="TextBox 34"/>
            <p:cNvSpPr txBox="1"/>
            <p:nvPr/>
          </p:nvSpPr>
          <p:spPr>
            <a:xfrm>
              <a:off x="10928883" y="3464092"/>
              <a:ext cx="1749526" cy="1381024"/>
            </a:xfrm>
            <a:prstGeom prst="rect">
              <a:avLst/>
            </a:prstGeom>
            <a:noFill/>
          </p:spPr>
          <p:txBody>
            <a:bodyPr wrap="square" rtlCol="0">
              <a:spAutoFit/>
            </a:bodyPr>
            <a:lstStyle/>
            <a:p>
              <a:pPr>
                <a:lnSpc>
                  <a:spcPct val="120000"/>
                </a:lnSpc>
              </a:pPr>
              <a:r>
                <a:rPr lang="en-US" sz="1471" dirty="0">
                  <a:latin typeface="+mj-lt"/>
                  <a:cs typeface="Arial" pitchFamily="34" charset="0"/>
                </a:rPr>
                <a:t>Release</a:t>
              </a:r>
            </a:p>
            <a:p>
              <a:pPr>
                <a:lnSpc>
                  <a:spcPct val="120000"/>
                </a:lnSpc>
              </a:pPr>
              <a:r>
                <a:rPr lang="en-US" sz="882" dirty="0">
                  <a:latin typeface="+mj-lt"/>
                  <a:cs typeface="Arial" pitchFamily="34" charset="0"/>
                </a:rPr>
                <a:t>Docker Deployment</a:t>
              </a:r>
            </a:p>
            <a:p>
              <a:pPr>
                <a:lnSpc>
                  <a:spcPct val="120000"/>
                </a:lnSpc>
              </a:pPr>
              <a:r>
                <a:rPr lang="en-US" sz="882" dirty="0">
                  <a:latin typeface="+mj-lt"/>
                  <a:cs typeface="Arial" pitchFamily="34" charset="0"/>
                </a:rPr>
                <a:t>Functional Testing</a:t>
              </a:r>
            </a:p>
            <a:p>
              <a:pPr>
                <a:lnSpc>
                  <a:spcPct val="120000"/>
                </a:lnSpc>
              </a:pPr>
              <a:r>
                <a:rPr lang="en-US" sz="882" dirty="0">
                  <a:latin typeface="+mj-lt"/>
                  <a:cs typeface="Arial" pitchFamily="34" charset="0"/>
                </a:rPr>
                <a:t>Azure Container Service</a:t>
              </a:r>
            </a:p>
          </p:txBody>
        </p:sp>
      </p:grpSp>
      <p:sp>
        <p:nvSpPr>
          <p:cNvPr id="38" name="TextBox 37"/>
          <p:cNvSpPr txBox="1"/>
          <p:nvPr/>
        </p:nvSpPr>
        <p:spPr>
          <a:xfrm>
            <a:off x="6106178" y="1235246"/>
            <a:ext cx="1191216" cy="689676"/>
          </a:xfrm>
          <a:prstGeom prst="rect">
            <a:avLst/>
          </a:prstGeom>
          <a:noFill/>
        </p:spPr>
        <p:txBody>
          <a:bodyPr wrap="square" rtlCol="0">
            <a:spAutoFit/>
          </a:bodyPr>
          <a:lstStyle/>
          <a:p>
            <a:pPr>
              <a:lnSpc>
                <a:spcPct val="120000"/>
              </a:lnSpc>
            </a:pPr>
            <a:r>
              <a:rPr lang="en-US" sz="1471" dirty="0">
                <a:latin typeface="+mj-lt"/>
                <a:cs typeface="Arial" pitchFamily="34" charset="0"/>
              </a:rPr>
              <a:t>Monitor </a:t>
            </a:r>
          </a:p>
          <a:p>
            <a:pPr>
              <a:lnSpc>
                <a:spcPct val="120000"/>
              </a:lnSpc>
            </a:pPr>
            <a:r>
              <a:rPr lang="en-US" sz="882" dirty="0" err="1">
                <a:latin typeface="+mj-lt"/>
                <a:cs typeface="Arial" pitchFamily="34" charset="0"/>
              </a:rPr>
              <a:t>ApplicationInsightsHockeyApp</a:t>
            </a:r>
            <a:endParaRPr lang="en-US" sz="882" dirty="0">
              <a:latin typeface="+mj-lt"/>
              <a:cs typeface="Arial" pitchFamily="34" charset="0"/>
            </a:endParaRPr>
          </a:p>
        </p:txBody>
      </p:sp>
    </p:spTree>
    <p:extLst>
      <p:ext uri="{BB962C8B-B14F-4D97-AF65-F5344CB8AC3E}">
        <p14:creationId xmlns:p14="http://schemas.microsoft.com/office/powerpoint/2010/main" val="298258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DevOps</a:t>
            </a:r>
            <a:r>
              <a:rPr lang="en-US" dirty="0"/>
              <a:t> adoption</a:t>
            </a:r>
          </a:p>
        </p:txBody>
      </p:sp>
      <p:pic>
        <p:nvPicPr>
          <p:cNvPr id="6" name="Picture 5"/>
          <p:cNvPicPr>
            <a:picLocks noChangeAspect="1"/>
          </p:cNvPicPr>
          <p:nvPr/>
        </p:nvPicPr>
        <p:blipFill>
          <a:blip r:embed="rId3"/>
          <a:stretch>
            <a:fillRect/>
          </a:stretch>
        </p:blipFill>
        <p:spPr>
          <a:xfrm>
            <a:off x="438451" y="771642"/>
            <a:ext cx="7019017" cy="3970827"/>
          </a:xfrm>
          <a:prstGeom prst="rect">
            <a:avLst/>
          </a:prstGeom>
        </p:spPr>
      </p:pic>
      <p:sp>
        <p:nvSpPr>
          <p:cNvPr id="5" name="TextBox 4"/>
          <p:cNvSpPr txBox="1"/>
          <p:nvPr/>
        </p:nvSpPr>
        <p:spPr>
          <a:xfrm>
            <a:off x="5511800" y="4612252"/>
            <a:ext cx="3684760" cy="363374"/>
          </a:xfrm>
          <a:prstGeom prst="rect">
            <a:avLst/>
          </a:prstGeom>
          <a:noFill/>
        </p:spPr>
        <p:txBody>
          <a:bodyPr wrap="square" lIns="98866" tIns="79092" rIns="98866" bIns="79092" rtlCol="0">
            <a:spAutoFit/>
          </a:bodyPr>
          <a:lstStyle/>
          <a:p>
            <a:pPr algn="r" defTabSz="504111">
              <a:lnSpc>
                <a:spcPct val="90000"/>
              </a:lnSpc>
              <a:spcAft>
                <a:spcPts val="324"/>
              </a:spcAft>
              <a:defRPr/>
            </a:pPr>
            <a:r>
              <a:rPr lang="en-US" sz="703" kern="0" dirty="0">
                <a:solidFill>
                  <a:srgbClr val="3C3C3C"/>
                </a:solidFill>
                <a:latin typeface="Segoe UI Light"/>
              </a:rPr>
              <a:t>Source: </a:t>
            </a:r>
            <a:r>
              <a:rPr lang="en-US" sz="735" kern="0" dirty="0">
                <a:solidFill>
                  <a:prstClr val="black">
                    <a:tint val="75000"/>
                  </a:prstClr>
                </a:solidFill>
              </a:rPr>
              <a:t>Saugatuck Technology Inc. © 2014                       www.saugatucktechnology.com </a:t>
            </a:r>
          </a:p>
        </p:txBody>
      </p:sp>
    </p:spTree>
    <p:extLst>
      <p:ext uri="{BB962C8B-B14F-4D97-AF65-F5344CB8AC3E}">
        <p14:creationId xmlns:p14="http://schemas.microsoft.com/office/powerpoint/2010/main" val="93263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dirty="0"/>
              <a:t>Azure Resource Templates</a:t>
            </a:r>
          </a:p>
        </p:txBody>
      </p:sp>
      <p:sp>
        <p:nvSpPr>
          <p:cNvPr id="2" name="Text Placeholder 1"/>
          <p:cNvSpPr>
            <a:spLocks noGrp="1"/>
          </p:cNvSpPr>
          <p:nvPr>
            <p:ph type="body" idx="1"/>
          </p:nvPr>
        </p:nvSpPr>
        <p:spPr/>
        <p:txBody>
          <a:bodyPr/>
          <a:lstStyle/>
          <a:p>
            <a:endParaRPr lang="en-GB"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005" y="213510"/>
            <a:ext cx="3097728" cy="3097728"/>
          </a:xfrm>
          <a:prstGeom prst="rect">
            <a:avLst/>
          </a:prstGeom>
        </p:spPr>
      </p:pic>
    </p:spTree>
    <p:extLst>
      <p:ext uri="{BB962C8B-B14F-4D97-AF65-F5344CB8AC3E}">
        <p14:creationId xmlns:p14="http://schemas.microsoft.com/office/powerpoint/2010/main" val="405785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GB" dirty="0"/>
              <a:t>Templates are Azure’s Infrastructure as Code</a:t>
            </a:r>
          </a:p>
        </p:txBody>
      </p:sp>
      <p:sp>
        <p:nvSpPr>
          <p:cNvPr id="4" name="Content Placeholder 3"/>
          <p:cNvSpPr>
            <a:spLocks noGrp="1"/>
          </p:cNvSpPr>
          <p:nvPr>
            <p:ph idx="1"/>
          </p:nvPr>
        </p:nvSpPr>
        <p:spPr/>
        <p:txBody>
          <a:bodyPr/>
          <a:lstStyle/>
          <a:p>
            <a:r>
              <a:rPr lang="en-GB" dirty="0"/>
              <a:t>They are declarative</a:t>
            </a:r>
          </a:p>
          <a:p>
            <a:r>
              <a:rPr lang="en-GB" dirty="0"/>
              <a:t>They are idempotent</a:t>
            </a:r>
          </a:p>
          <a:p>
            <a:r>
              <a:rPr lang="en-GB" dirty="0"/>
              <a:t>They allow deployment of complex resources</a:t>
            </a:r>
          </a:p>
          <a:p>
            <a:r>
              <a:rPr lang="en-GB" dirty="0"/>
              <a:t>They can be nested (call other templates)</a:t>
            </a:r>
          </a:p>
          <a:p>
            <a:r>
              <a:rPr lang="en-GB" dirty="0"/>
              <a:t>You can do clever stuff with sequencing</a:t>
            </a:r>
          </a:p>
          <a:p>
            <a:r>
              <a:rPr lang="en-GB" dirty="0"/>
              <a:t>They are part of a healthy balanced DevOps diet</a:t>
            </a:r>
          </a:p>
        </p:txBody>
      </p:sp>
    </p:spTree>
    <p:extLst>
      <p:ext uri="{BB962C8B-B14F-4D97-AF65-F5344CB8AC3E}">
        <p14:creationId xmlns:p14="http://schemas.microsoft.com/office/powerpoint/2010/main" val="57922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24903" y="1161119"/>
            <a:ext cx="3995615" cy="2771974"/>
          </a:xfrm>
          <a:prstGeom prst="rect">
            <a:avLst/>
          </a:prstGeom>
          <a:ln w="76200">
            <a:solidFill>
              <a:schemeClr val="bg1"/>
            </a:solidFill>
            <a:miter lim="800000"/>
          </a:ln>
        </p:spPr>
      </p:pic>
      <p:pic>
        <p:nvPicPr>
          <p:cNvPr id="4" name="Picture 3"/>
          <p:cNvPicPr>
            <a:picLocks noChangeAspect="1"/>
          </p:cNvPicPr>
          <p:nvPr/>
        </p:nvPicPr>
        <p:blipFill>
          <a:blip r:embed="rId3"/>
          <a:stretch>
            <a:fillRect/>
          </a:stretch>
        </p:blipFill>
        <p:spPr>
          <a:xfrm>
            <a:off x="5078620" y="1161119"/>
            <a:ext cx="3676400" cy="2771974"/>
          </a:xfrm>
          <a:prstGeom prst="rect">
            <a:avLst/>
          </a:prstGeom>
          <a:ln w="76200">
            <a:solidFill>
              <a:schemeClr val="bg1"/>
            </a:solidFill>
            <a:miter lim="800000"/>
          </a:ln>
        </p:spPr>
      </p:pic>
      <p:sp>
        <p:nvSpPr>
          <p:cNvPr id="6" name="Title 5"/>
          <p:cNvSpPr>
            <a:spLocks noGrp="1"/>
          </p:cNvSpPr>
          <p:nvPr>
            <p:ph type="title"/>
          </p:nvPr>
        </p:nvSpPr>
        <p:spPr/>
        <p:txBody>
          <a:bodyPr>
            <a:normAutofit/>
          </a:bodyPr>
          <a:lstStyle/>
          <a:p>
            <a:r>
              <a:rPr lang="en-GB" dirty="0"/>
              <a:t>Create and edit them in Visual Studio</a:t>
            </a:r>
          </a:p>
        </p:txBody>
      </p:sp>
      <p:sp>
        <p:nvSpPr>
          <p:cNvPr id="7" name="TextBox 6"/>
          <p:cNvSpPr txBox="1"/>
          <p:nvPr/>
        </p:nvSpPr>
        <p:spPr>
          <a:xfrm>
            <a:off x="2711548" y="4398330"/>
            <a:ext cx="6082050" cy="300082"/>
          </a:xfrm>
          <a:prstGeom prst="rect">
            <a:avLst/>
          </a:prstGeom>
          <a:noFill/>
        </p:spPr>
        <p:txBody>
          <a:bodyPr wrap="none" rtlCol="0">
            <a:spAutoFit/>
          </a:bodyPr>
          <a:lstStyle/>
          <a:p>
            <a:r>
              <a:rPr lang="en-GB" sz="1350" dirty="0"/>
              <a:t>Yes, you can use Visual Studio Code, but the Azure SDK tooling is better in VS</a:t>
            </a:r>
          </a:p>
        </p:txBody>
      </p:sp>
    </p:spTree>
    <p:extLst>
      <p:ext uri="{BB962C8B-B14F-4D97-AF65-F5344CB8AC3E}">
        <p14:creationId xmlns:p14="http://schemas.microsoft.com/office/powerpoint/2010/main" val="76151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78850" t="16614" r="4289" b="65731"/>
          <a:stretch/>
        </p:blipFill>
        <p:spPr>
          <a:xfrm>
            <a:off x="926579" y="1134685"/>
            <a:ext cx="2297724" cy="1539387"/>
          </a:xfrm>
          <a:prstGeom prst="rect">
            <a:avLst/>
          </a:prstGeom>
        </p:spPr>
      </p:pic>
      <p:pic>
        <p:nvPicPr>
          <p:cNvPr id="6" name="Picture 5"/>
          <p:cNvPicPr>
            <a:picLocks noChangeAspect="1"/>
          </p:cNvPicPr>
          <p:nvPr/>
        </p:nvPicPr>
        <p:blipFill rotWithShape="1">
          <a:blip r:embed="rId3"/>
          <a:srcRect l="2598" t="9068" r="85859" b="63007"/>
          <a:stretch/>
        </p:blipFill>
        <p:spPr>
          <a:xfrm>
            <a:off x="6417484" y="2690460"/>
            <a:ext cx="1280736" cy="1982405"/>
          </a:xfrm>
          <a:prstGeom prst="rect">
            <a:avLst/>
          </a:prstGeom>
          <a:ln w="76200">
            <a:solidFill>
              <a:schemeClr val="bg1"/>
            </a:solidFill>
            <a:miter lim="800000"/>
          </a:ln>
        </p:spPr>
      </p:pic>
      <p:pic>
        <p:nvPicPr>
          <p:cNvPr id="7" name="Picture 6"/>
          <p:cNvPicPr>
            <a:picLocks noChangeAspect="1"/>
          </p:cNvPicPr>
          <p:nvPr/>
        </p:nvPicPr>
        <p:blipFill rotWithShape="1">
          <a:blip r:embed="rId4"/>
          <a:srcRect l="20107" t="8464" r="4509" b="7130"/>
          <a:stretch/>
        </p:blipFill>
        <p:spPr>
          <a:xfrm>
            <a:off x="926579" y="1134685"/>
            <a:ext cx="4343054" cy="3111551"/>
          </a:xfrm>
          <a:prstGeom prst="rect">
            <a:avLst/>
          </a:prstGeom>
        </p:spPr>
      </p:pic>
      <p:sp>
        <p:nvSpPr>
          <p:cNvPr id="8" name="Title 7"/>
          <p:cNvSpPr>
            <a:spLocks noGrp="1"/>
          </p:cNvSpPr>
          <p:nvPr>
            <p:ph type="title"/>
          </p:nvPr>
        </p:nvSpPr>
        <p:spPr/>
        <p:txBody>
          <a:bodyPr/>
          <a:lstStyle/>
          <a:p>
            <a:r>
              <a:rPr lang="en-GB" dirty="0"/>
              <a:t>Templates are JSON format</a:t>
            </a:r>
          </a:p>
        </p:txBody>
      </p:sp>
      <p:sp>
        <p:nvSpPr>
          <p:cNvPr id="9" name="TextBox 8"/>
          <p:cNvSpPr txBox="1"/>
          <p:nvPr/>
        </p:nvSpPr>
        <p:spPr>
          <a:xfrm>
            <a:off x="1296212" y="4395865"/>
            <a:ext cx="5056064" cy="300082"/>
          </a:xfrm>
          <a:prstGeom prst="rect">
            <a:avLst/>
          </a:prstGeom>
          <a:noFill/>
        </p:spPr>
        <p:txBody>
          <a:bodyPr wrap="none" rtlCol="0">
            <a:spAutoFit/>
          </a:bodyPr>
          <a:lstStyle/>
          <a:p>
            <a:r>
              <a:rPr lang="en-GB" sz="1350" dirty="0"/>
              <a:t>And have four sections, easily manged in the JSON outline pane</a:t>
            </a:r>
          </a:p>
        </p:txBody>
      </p:sp>
    </p:spTree>
    <p:extLst>
      <p:ext uri="{BB962C8B-B14F-4D97-AF65-F5344CB8AC3E}">
        <p14:creationId xmlns:p14="http://schemas.microsoft.com/office/powerpoint/2010/main" val="124687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49823" y="1055574"/>
            <a:ext cx="5853659" cy="3831818"/>
          </a:xfrm>
          <a:prstGeom prst="rect">
            <a:avLst/>
          </a:prstGeom>
        </p:spPr>
        <p:txBody>
          <a:bodyPr wrap="square">
            <a:spAutoFit/>
          </a:bodyPr>
          <a:lstStyle/>
          <a:p>
            <a:r>
              <a:rPr lang="en-GB" sz="1350" dirty="0">
                <a:solidFill>
                  <a:srgbClr val="2E75B6"/>
                </a:solidFill>
                <a:latin typeface="Consolas" panose="020B0609020204030204" pitchFamily="49" charset="0"/>
              </a:rPr>
              <a:t>"resources"</a:t>
            </a:r>
            <a:r>
              <a:rPr lang="en-GB" sz="1350" dirty="0">
                <a:solidFill>
                  <a:srgbClr val="000000"/>
                </a:solidFill>
                <a:latin typeface="Consolas" panose="020B0609020204030204" pitchFamily="49" charset="0"/>
              </a:rPr>
              <a:t>: [</a:t>
            </a:r>
          </a:p>
          <a:p>
            <a:r>
              <a:rPr lang="en-GB" sz="1350" dirty="0">
                <a:solidFill>
                  <a:srgbClr val="000000"/>
                </a:solidFill>
                <a:latin typeface="Consolas" panose="020B0609020204030204" pitchFamily="49" charset="0"/>
              </a:rPr>
              <a:t>    {</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"name"</a:t>
            </a:r>
            <a:r>
              <a:rPr lang="en-GB" sz="1350" dirty="0">
                <a:solidFill>
                  <a:srgbClr val="000000"/>
                </a:solidFill>
                <a:latin typeface="Consolas" panose="020B0609020204030204" pitchFamily="49" charset="0"/>
              </a:rPr>
              <a:t>: </a:t>
            </a:r>
            <a:r>
              <a:rPr lang="en-GB" sz="1350" dirty="0">
                <a:solidFill>
                  <a:srgbClr val="A31515"/>
                </a:solidFill>
                <a:latin typeface="Consolas" panose="020B0609020204030204" pitchFamily="49" charset="0"/>
              </a:rPr>
              <a:t>"[variables('</a:t>
            </a:r>
            <a:r>
              <a:rPr lang="en-GB" sz="1350" dirty="0" err="1">
                <a:solidFill>
                  <a:srgbClr val="A31515"/>
                </a:solidFill>
                <a:latin typeface="Consolas" panose="020B0609020204030204" pitchFamily="49" charset="0"/>
              </a:rPr>
              <a:t>AppPlanName</a:t>
            </a:r>
            <a:r>
              <a:rPr lang="en-GB" sz="1350" dirty="0">
                <a:solidFill>
                  <a:srgbClr val="A31515"/>
                </a:solidFill>
                <a:latin typeface="Consolas" panose="020B0609020204030204" pitchFamily="49" charset="0"/>
              </a:rPr>
              <a:t>')]"</a:t>
            </a:r>
            <a:r>
              <a:rPr lang="en-GB" sz="1350" dirty="0">
                <a:solidFill>
                  <a:srgbClr val="000000"/>
                </a:solidFill>
                <a:latin typeface="Consolas" panose="020B0609020204030204" pitchFamily="49" charset="0"/>
              </a:rPr>
              <a:t>,</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"type"</a:t>
            </a:r>
            <a:r>
              <a:rPr lang="en-GB" sz="1350" dirty="0">
                <a:solidFill>
                  <a:srgbClr val="000000"/>
                </a:solidFill>
                <a:latin typeface="Consolas" panose="020B0609020204030204" pitchFamily="49" charset="0"/>
              </a:rPr>
              <a:t>: </a:t>
            </a:r>
            <a:r>
              <a:rPr lang="en-GB" sz="1350" dirty="0">
                <a:solidFill>
                  <a:srgbClr val="A31515"/>
                </a:solidFill>
                <a:latin typeface="Consolas" panose="020B0609020204030204" pitchFamily="49" charset="0"/>
              </a:rPr>
              <a:t>"</a:t>
            </a:r>
            <a:r>
              <a:rPr lang="en-GB" sz="1350" dirty="0" err="1">
                <a:solidFill>
                  <a:srgbClr val="A31515"/>
                </a:solidFill>
                <a:latin typeface="Consolas" panose="020B0609020204030204" pitchFamily="49" charset="0"/>
              </a:rPr>
              <a:t>Microsoft.Web</a:t>
            </a:r>
            <a:r>
              <a:rPr lang="en-GB" sz="1350" dirty="0">
                <a:solidFill>
                  <a:srgbClr val="A31515"/>
                </a:solidFill>
                <a:latin typeface="Consolas" panose="020B0609020204030204" pitchFamily="49" charset="0"/>
              </a:rPr>
              <a:t>/</a:t>
            </a:r>
            <a:r>
              <a:rPr lang="en-GB" sz="1350" dirty="0" err="1">
                <a:solidFill>
                  <a:srgbClr val="A31515"/>
                </a:solidFill>
                <a:latin typeface="Consolas" panose="020B0609020204030204" pitchFamily="49" charset="0"/>
              </a:rPr>
              <a:t>serverfarms</a:t>
            </a:r>
            <a:r>
              <a:rPr lang="en-GB" sz="1350" dirty="0">
                <a:solidFill>
                  <a:srgbClr val="A31515"/>
                </a:solidFill>
                <a:latin typeface="Consolas" panose="020B0609020204030204" pitchFamily="49" charset="0"/>
              </a:rPr>
              <a:t>"</a:t>
            </a:r>
            <a:r>
              <a:rPr lang="en-GB" sz="1350" dirty="0">
                <a:solidFill>
                  <a:srgbClr val="000000"/>
                </a:solidFill>
                <a:latin typeface="Consolas" panose="020B0609020204030204" pitchFamily="49" charset="0"/>
              </a:rPr>
              <a:t>,</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"location"</a:t>
            </a:r>
            <a:r>
              <a:rPr lang="en-GB" sz="1350" dirty="0">
                <a:solidFill>
                  <a:srgbClr val="000000"/>
                </a:solidFill>
                <a:latin typeface="Consolas" panose="020B0609020204030204" pitchFamily="49" charset="0"/>
              </a:rPr>
              <a:t>: </a:t>
            </a:r>
            <a:r>
              <a:rPr lang="en-GB" sz="1350" dirty="0">
                <a:solidFill>
                  <a:srgbClr val="A31515"/>
                </a:solidFill>
                <a:latin typeface="Consolas" panose="020B0609020204030204" pitchFamily="49" charset="0"/>
              </a:rPr>
              <a:t>"[</a:t>
            </a:r>
            <a:r>
              <a:rPr lang="en-GB" sz="1350" dirty="0" err="1">
                <a:solidFill>
                  <a:srgbClr val="A31515"/>
                </a:solidFill>
                <a:latin typeface="Consolas" panose="020B0609020204030204" pitchFamily="49" charset="0"/>
              </a:rPr>
              <a:t>resourceGroup</a:t>
            </a:r>
            <a:r>
              <a:rPr lang="en-GB" sz="1350" dirty="0">
                <a:solidFill>
                  <a:srgbClr val="A31515"/>
                </a:solidFill>
                <a:latin typeface="Consolas" panose="020B0609020204030204" pitchFamily="49" charset="0"/>
              </a:rPr>
              <a:t>().location]"</a:t>
            </a:r>
            <a:r>
              <a:rPr lang="en-GB" sz="1350" dirty="0">
                <a:solidFill>
                  <a:srgbClr val="000000"/>
                </a:solidFill>
                <a:latin typeface="Consolas" panose="020B0609020204030204" pitchFamily="49" charset="0"/>
              </a:rPr>
              <a:t>,</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a:t>
            </a:r>
            <a:r>
              <a:rPr lang="en-GB" sz="1350" dirty="0" err="1">
                <a:solidFill>
                  <a:srgbClr val="2E75B6"/>
                </a:solidFill>
                <a:latin typeface="Consolas" panose="020B0609020204030204" pitchFamily="49" charset="0"/>
              </a:rPr>
              <a:t>apiVersion</a:t>
            </a:r>
            <a:r>
              <a:rPr lang="en-GB" sz="1350" dirty="0">
                <a:solidFill>
                  <a:srgbClr val="2E75B6"/>
                </a:solidFill>
                <a:latin typeface="Consolas" panose="020B0609020204030204" pitchFamily="49" charset="0"/>
              </a:rPr>
              <a:t>"</a:t>
            </a:r>
            <a:r>
              <a:rPr lang="en-GB" sz="1350" dirty="0">
                <a:solidFill>
                  <a:srgbClr val="000000"/>
                </a:solidFill>
                <a:latin typeface="Consolas" panose="020B0609020204030204" pitchFamily="49" charset="0"/>
              </a:rPr>
              <a:t>: </a:t>
            </a:r>
            <a:r>
              <a:rPr lang="en-GB" sz="1350" dirty="0">
                <a:solidFill>
                  <a:srgbClr val="A31515"/>
                </a:solidFill>
                <a:latin typeface="Consolas" panose="020B0609020204030204" pitchFamily="49" charset="0"/>
              </a:rPr>
              <a:t>"2014-06-01"</a:t>
            </a:r>
            <a:r>
              <a:rPr lang="en-GB" sz="1350" dirty="0">
                <a:solidFill>
                  <a:srgbClr val="000000"/>
                </a:solidFill>
                <a:latin typeface="Consolas" panose="020B0609020204030204" pitchFamily="49" charset="0"/>
              </a:rPr>
              <a:t>,</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a:t>
            </a:r>
            <a:r>
              <a:rPr lang="en-GB" sz="1350" dirty="0" err="1">
                <a:solidFill>
                  <a:srgbClr val="2E75B6"/>
                </a:solidFill>
                <a:latin typeface="Consolas" panose="020B0609020204030204" pitchFamily="49" charset="0"/>
              </a:rPr>
              <a:t>dependsOn</a:t>
            </a:r>
            <a:r>
              <a:rPr lang="en-GB" sz="1350" dirty="0">
                <a:solidFill>
                  <a:srgbClr val="2E75B6"/>
                </a:solidFill>
                <a:latin typeface="Consolas" panose="020B0609020204030204" pitchFamily="49" charset="0"/>
              </a:rPr>
              <a:t>"</a:t>
            </a:r>
            <a:r>
              <a:rPr lang="en-GB" sz="1350" dirty="0">
                <a:solidFill>
                  <a:srgbClr val="000000"/>
                </a:solidFill>
                <a:latin typeface="Consolas" panose="020B0609020204030204" pitchFamily="49" charset="0"/>
              </a:rPr>
              <a:t>: [],</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"tags"</a:t>
            </a:r>
            <a:r>
              <a:rPr lang="en-GB" sz="1350" dirty="0">
                <a:solidFill>
                  <a:srgbClr val="000000"/>
                </a:solidFill>
                <a:latin typeface="Consolas" panose="020B0609020204030204" pitchFamily="49" charset="0"/>
              </a:rPr>
              <a:t>: {</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a:t>
            </a:r>
            <a:r>
              <a:rPr lang="en-GB" sz="1350" dirty="0" err="1">
                <a:solidFill>
                  <a:srgbClr val="2E75B6"/>
                </a:solidFill>
                <a:latin typeface="Consolas" panose="020B0609020204030204" pitchFamily="49" charset="0"/>
              </a:rPr>
              <a:t>displayName</a:t>
            </a:r>
            <a:r>
              <a:rPr lang="en-GB" sz="1350" dirty="0">
                <a:solidFill>
                  <a:srgbClr val="2E75B6"/>
                </a:solidFill>
                <a:latin typeface="Consolas" panose="020B0609020204030204" pitchFamily="49" charset="0"/>
              </a:rPr>
              <a:t>"</a:t>
            </a:r>
            <a:r>
              <a:rPr lang="en-GB" sz="1350" dirty="0">
                <a:solidFill>
                  <a:srgbClr val="000000"/>
                </a:solidFill>
                <a:latin typeface="Consolas" panose="020B0609020204030204" pitchFamily="49" charset="0"/>
              </a:rPr>
              <a:t>: </a:t>
            </a:r>
            <a:r>
              <a:rPr lang="en-GB" sz="1350" dirty="0">
                <a:solidFill>
                  <a:srgbClr val="A31515"/>
                </a:solidFill>
                <a:latin typeface="Consolas" panose="020B0609020204030204" pitchFamily="49" charset="0"/>
              </a:rPr>
              <a:t>"</a:t>
            </a:r>
            <a:r>
              <a:rPr lang="en-GB" sz="1350" dirty="0" err="1">
                <a:solidFill>
                  <a:srgbClr val="A31515"/>
                </a:solidFill>
                <a:latin typeface="Consolas" panose="020B0609020204030204" pitchFamily="49" charset="0"/>
              </a:rPr>
              <a:t>AppPlan</a:t>
            </a:r>
            <a:r>
              <a:rPr lang="en-GB" sz="1350" dirty="0">
                <a:solidFill>
                  <a:srgbClr val="A31515"/>
                </a:solidFill>
                <a:latin typeface="Consolas" panose="020B0609020204030204" pitchFamily="49" charset="0"/>
              </a:rPr>
              <a:t>"</a:t>
            </a:r>
            <a:endParaRPr lang="en-GB" sz="1350" dirty="0">
              <a:solidFill>
                <a:srgbClr val="000000"/>
              </a:solidFill>
              <a:latin typeface="Consolas" panose="020B0609020204030204" pitchFamily="49" charset="0"/>
            </a:endParaRPr>
          </a:p>
          <a:p>
            <a:r>
              <a:rPr lang="en-GB" sz="1350" dirty="0">
                <a:solidFill>
                  <a:srgbClr val="000000"/>
                </a:solidFill>
                <a:latin typeface="Consolas" panose="020B0609020204030204" pitchFamily="49" charset="0"/>
              </a:rPr>
              <a:t>      },</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"properties"</a:t>
            </a:r>
            <a:r>
              <a:rPr lang="en-GB" sz="1350" dirty="0">
                <a:solidFill>
                  <a:srgbClr val="000000"/>
                </a:solidFill>
                <a:latin typeface="Consolas" panose="020B0609020204030204" pitchFamily="49" charset="0"/>
              </a:rPr>
              <a:t>: {</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"name"</a:t>
            </a:r>
            <a:r>
              <a:rPr lang="en-GB" sz="1350" dirty="0">
                <a:solidFill>
                  <a:srgbClr val="000000"/>
                </a:solidFill>
                <a:latin typeface="Consolas" panose="020B0609020204030204" pitchFamily="49" charset="0"/>
              </a:rPr>
              <a:t>: </a:t>
            </a:r>
            <a:r>
              <a:rPr lang="en-GB" sz="1350" dirty="0">
                <a:solidFill>
                  <a:srgbClr val="A31515"/>
                </a:solidFill>
                <a:latin typeface="Consolas" panose="020B0609020204030204" pitchFamily="49" charset="0"/>
              </a:rPr>
              <a:t>"[variables('</a:t>
            </a:r>
            <a:r>
              <a:rPr lang="en-GB" sz="1350" dirty="0" err="1">
                <a:solidFill>
                  <a:srgbClr val="A31515"/>
                </a:solidFill>
                <a:latin typeface="Consolas" panose="020B0609020204030204" pitchFamily="49" charset="0"/>
              </a:rPr>
              <a:t>AppPlanName</a:t>
            </a:r>
            <a:r>
              <a:rPr lang="en-GB" sz="1350" dirty="0">
                <a:solidFill>
                  <a:srgbClr val="A31515"/>
                </a:solidFill>
                <a:latin typeface="Consolas" panose="020B0609020204030204" pitchFamily="49" charset="0"/>
              </a:rPr>
              <a:t>')]"</a:t>
            </a:r>
            <a:r>
              <a:rPr lang="en-GB" sz="1350" dirty="0">
                <a:solidFill>
                  <a:srgbClr val="000000"/>
                </a:solidFill>
                <a:latin typeface="Consolas" panose="020B0609020204030204" pitchFamily="49" charset="0"/>
              </a:rPr>
              <a:t>,</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a:t>
            </a:r>
            <a:r>
              <a:rPr lang="en-GB" sz="1350" dirty="0" err="1">
                <a:solidFill>
                  <a:srgbClr val="2E75B6"/>
                </a:solidFill>
                <a:latin typeface="Consolas" panose="020B0609020204030204" pitchFamily="49" charset="0"/>
              </a:rPr>
              <a:t>sku</a:t>
            </a:r>
            <a:r>
              <a:rPr lang="en-GB" sz="1350" dirty="0">
                <a:solidFill>
                  <a:srgbClr val="2E75B6"/>
                </a:solidFill>
                <a:latin typeface="Consolas" panose="020B0609020204030204" pitchFamily="49" charset="0"/>
              </a:rPr>
              <a:t>"</a:t>
            </a:r>
            <a:r>
              <a:rPr lang="en-GB" sz="1350" dirty="0">
                <a:solidFill>
                  <a:srgbClr val="000000"/>
                </a:solidFill>
                <a:latin typeface="Consolas" panose="020B0609020204030204" pitchFamily="49" charset="0"/>
              </a:rPr>
              <a:t>: </a:t>
            </a:r>
            <a:r>
              <a:rPr lang="en-GB" sz="1350" dirty="0">
                <a:solidFill>
                  <a:srgbClr val="A31515"/>
                </a:solidFill>
                <a:latin typeface="Consolas" panose="020B0609020204030204" pitchFamily="49" charset="0"/>
              </a:rPr>
              <a:t>"[parameters('</a:t>
            </a:r>
            <a:r>
              <a:rPr lang="en-GB" sz="1350" dirty="0" err="1">
                <a:solidFill>
                  <a:srgbClr val="A31515"/>
                </a:solidFill>
                <a:latin typeface="Consolas" panose="020B0609020204030204" pitchFamily="49" charset="0"/>
              </a:rPr>
              <a:t>AppPlanSKU</a:t>
            </a:r>
            <a:r>
              <a:rPr lang="en-GB" sz="1350" dirty="0">
                <a:solidFill>
                  <a:srgbClr val="A31515"/>
                </a:solidFill>
                <a:latin typeface="Consolas" panose="020B0609020204030204" pitchFamily="49" charset="0"/>
              </a:rPr>
              <a:t>')]"</a:t>
            </a:r>
            <a:r>
              <a:rPr lang="en-GB" sz="1350" dirty="0">
                <a:solidFill>
                  <a:srgbClr val="000000"/>
                </a:solidFill>
                <a:latin typeface="Consolas" panose="020B0609020204030204" pitchFamily="49" charset="0"/>
              </a:rPr>
              <a:t>,</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a:t>
            </a:r>
            <a:r>
              <a:rPr lang="en-GB" sz="1350" dirty="0" err="1">
                <a:solidFill>
                  <a:srgbClr val="2E75B6"/>
                </a:solidFill>
                <a:latin typeface="Consolas" panose="020B0609020204030204" pitchFamily="49" charset="0"/>
              </a:rPr>
              <a:t>workerSize</a:t>
            </a:r>
            <a:r>
              <a:rPr lang="en-GB" sz="1350" dirty="0">
                <a:solidFill>
                  <a:srgbClr val="2E75B6"/>
                </a:solidFill>
                <a:latin typeface="Consolas" panose="020B0609020204030204" pitchFamily="49" charset="0"/>
              </a:rPr>
              <a:t>"</a:t>
            </a:r>
            <a:r>
              <a:rPr lang="en-GB" sz="1350" dirty="0">
                <a:solidFill>
                  <a:srgbClr val="000000"/>
                </a:solidFill>
                <a:latin typeface="Consolas" panose="020B0609020204030204" pitchFamily="49" charset="0"/>
              </a:rPr>
              <a:t>: </a:t>
            </a:r>
            <a:r>
              <a:rPr lang="en-GB" sz="1350" dirty="0">
                <a:solidFill>
                  <a:srgbClr val="A31515"/>
                </a:solidFill>
                <a:latin typeface="Consolas" panose="020B0609020204030204" pitchFamily="49" charset="0"/>
              </a:rPr>
              <a:t>"[parameters('</a:t>
            </a:r>
            <a:r>
              <a:rPr lang="en-GB" sz="1350" dirty="0" err="1">
                <a:solidFill>
                  <a:srgbClr val="A31515"/>
                </a:solidFill>
                <a:latin typeface="Consolas" panose="020B0609020204030204" pitchFamily="49" charset="0"/>
              </a:rPr>
              <a:t>AppPlanWorkerSize</a:t>
            </a:r>
            <a:r>
              <a:rPr lang="en-GB" sz="1350" dirty="0">
                <a:solidFill>
                  <a:srgbClr val="A31515"/>
                </a:solidFill>
                <a:latin typeface="Consolas" panose="020B0609020204030204" pitchFamily="49" charset="0"/>
              </a:rPr>
              <a:t>')]"</a:t>
            </a:r>
            <a:r>
              <a:rPr lang="en-GB" sz="1350" dirty="0">
                <a:solidFill>
                  <a:srgbClr val="000000"/>
                </a:solidFill>
                <a:latin typeface="Consolas" panose="020B0609020204030204" pitchFamily="49" charset="0"/>
              </a:rPr>
              <a:t>,</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a:t>
            </a:r>
            <a:r>
              <a:rPr lang="en-GB" sz="1350" dirty="0" err="1">
                <a:solidFill>
                  <a:srgbClr val="2E75B6"/>
                </a:solidFill>
                <a:latin typeface="Consolas" panose="020B0609020204030204" pitchFamily="49" charset="0"/>
              </a:rPr>
              <a:t>numberOfWorkers</a:t>
            </a:r>
            <a:r>
              <a:rPr lang="en-GB" sz="1350" dirty="0">
                <a:solidFill>
                  <a:srgbClr val="2E75B6"/>
                </a:solidFill>
                <a:latin typeface="Consolas" panose="020B0609020204030204" pitchFamily="49" charset="0"/>
              </a:rPr>
              <a:t>"</a:t>
            </a:r>
            <a:r>
              <a:rPr lang="en-GB" sz="1350" dirty="0">
                <a:solidFill>
                  <a:srgbClr val="000000"/>
                </a:solidFill>
                <a:latin typeface="Consolas" panose="020B0609020204030204" pitchFamily="49" charset="0"/>
              </a:rPr>
              <a:t>: 1</a:t>
            </a:r>
          </a:p>
          <a:p>
            <a:r>
              <a:rPr lang="en-GB" sz="1350" dirty="0">
                <a:solidFill>
                  <a:srgbClr val="000000"/>
                </a:solidFill>
                <a:latin typeface="Consolas" panose="020B0609020204030204" pitchFamily="49" charset="0"/>
              </a:rPr>
              <a:t>      }</a:t>
            </a:r>
          </a:p>
          <a:p>
            <a:r>
              <a:rPr lang="en-GB" sz="1350" dirty="0">
                <a:solidFill>
                  <a:srgbClr val="000000"/>
                </a:solidFill>
                <a:latin typeface="Consolas" panose="020B0609020204030204" pitchFamily="49" charset="0"/>
              </a:rPr>
              <a:t>    }</a:t>
            </a:r>
          </a:p>
          <a:p>
            <a:r>
              <a:rPr lang="en-GB" sz="1350" dirty="0">
                <a:solidFill>
                  <a:srgbClr val="000000"/>
                </a:solidFill>
                <a:latin typeface="Consolas" panose="020B0609020204030204" pitchFamily="49" charset="0"/>
              </a:rPr>
              <a:t>]</a:t>
            </a:r>
            <a:endParaRPr lang="en-GB" sz="1350" dirty="0"/>
          </a:p>
        </p:txBody>
      </p:sp>
      <p:sp>
        <p:nvSpPr>
          <p:cNvPr id="4" name="Title 3"/>
          <p:cNvSpPr>
            <a:spLocks noGrp="1"/>
          </p:cNvSpPr>
          <p:nvPr>
            <p:ph type="title"/>
          </p:nvPr>
        </p:nvSpPr>
        <p:spPr/>
        <p:txBody>
          <a:bodyPr>
            <a:normAutofit fontScale="90000"/>
          </a:bodyPr>
          <a:lstStyle/>
          <a:p>
            <a:r>
              <a:rPr lang="en-GB" dirty="0"/>
              <a:t>Resources are the things you want to deploy</a:t>
            </a:r>
          </a:p>
        </p:txBody>
      </p:sp>
    </p:spTree>
    <p:extLst>
      <p:ext uri="{BB962C8B-B14F-4D97-AF65-F5344CB8AC3E}">
        <p14:creationId xmlns:p14="http://schemas.microsoft.com/office/powerpoint/2010/main" val="327742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Parameters allow deploy-time settings</a:t>
            </a:r>
          </a:p>
        </p:txBody>
      </p:sp>
      <p:sp>
        <p:nvSpPr>
          <p:cNvPr id="4" name="Rectangle 3"/>
          <p:cNvSpPr/>
          <p:nvPr/>
        </p:nvSpPr>
        <p:spPr>
          <a:xfrm>
            <a:off x="1033599" y="1268016"/>
            <a:ext cx="4572000" cy="2585323"/>
          </a:xfrm>
          <a:prstGeom prst="rect">
            <a:avLst/>
          </a:prstGeom>
        </p:spPr>
        <p:txBody>
          <a:bodyPr>
            <a:spAutoFit/>
          </a:bodyPr>
          <a:lstStyle/>
          <a:p>
            <a:r>
              <a:rPr lang="en-GB" sz="1350" dirty="0">
                <a:solidFill>
                  <a:srgbClr val="2E75B6"/>
                </a:solidFill>
                <a:latin typeface="Consolas" panose="020B0609020204030204" pitchFamily="49" charset="0"/>
              </a:rPr>
              <a:t>"parameters"</a:t>
            </a:r>
            <a:r>
              <a:rPr lang="en-GB" sz="1350" dirty="0">
                <a:solidFill>
                  <a:srgbClr val="000000"/>
                </a:solidFill>
                <a:latin typeface="Consolas" panose="020B0609020204030204" pitchFamily="49" charset="0"/>
              </a:rPr>
              <a:t>: {</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a:t>
            </a:r>
            <a:r>
              <a:rPr lang="en-GB" sz="1350" dirty="0" err="1">
                <a:solidFill>
                  <a:srgbClr val="2E75B6"/>
                </a:solidFill>
                <a:latin typeface="Consolas" panose="020B0609020204030204" pitchFamily="49" charset="0"/>
              </a:rPr>
              <a:t>NamePrefix</a:t>
            </a:r>
            <a:r>
              <a:rPr lang="en-GB" sz="1350" dirty="0">
                <a:solidFill>
                  <a:srgbClr val="2E75B6"/>
                </a:solidFill>
                <a:latin typeface="Consolas" panose="020B0609020204030204" pitchFamily="49" charset="0"/>
              </a:rPr>
              <a:t>"</a:t>
            </a:r>
            <a:r>
              <a:rPr lang="en-GB" sz="1350" dirty="0">
                <a:solidFill>
                  <a:srgbClr val="000000"/>
                </a:solidFill>
                <a:latin typeface="Consolas" panose="020B0609020204030204" pitchFamily="49" charset="0"/>
              </a:rPr>
              <a:t>: {</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"type"</a:t>
            </a:r>
            <a:r>
              <a:rPr lang="en-GB" sz="1350" dirty="0">
                <a:solidFill>
                  <a:srgbClr val="000000"/>
                </a:solidFill>
                <a:latin typeface="Consolas" panose="020B0609020204030204" pitchFamily="49" charset="0"/>
              </a:rPr>
              <a:t>: </a:t>
            </a:r>
            <a:r>
              <a:rPr lang="en-GB" sz="1350" dirty="0">
                <a:solidFill>
                  <a:srgbClr val="A31515"/>
                </a:solidFill>
                <a:latin typeface="Consolas" panose="020B0609020204030204" pitchFamily="49" charset="0"/>
              </a:rPr>
              <a:t>"string"</a:t>
            </a:r>
            <a:r>
              <a:rPr lang="en-GB" sz="1350" dirty="0">
                <a:solidFill>
                  <a:srgbClr val="000000"/>
                </a:solidFill>
                <a:latin typeface="Consolas" panose="020B0609020204030204" pitchFamily="49" charset="0"/>
              </a:rPr>
              <a:t>,</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a:t>
            </a:r>
            <a:r>
              <a:rPr lang="en-GB" sz="1350" dirty="0" err="1">
                <a:solidFill>
                  <a:srgbClr val="2E75B6"/>
                </a:solidFill>
                <a:latin typeface="Consolas" panose="020B0609020204030204" pitchFamily="49" charset="0"/>
              </a:rPr>
              <a:t>minLength</a:t>
            </a:r>
            <a:r>
              <a:rPr lang="en-GB" sz="1350" dirty="0">
                <a:solidFill>
                  <a:srgbClr val="2E75B6"/>
                </a:solidFill>
                <a:latin typeface="Consolas" panose="020B0609020204030204" pitchFamily="49" charset="0"/>
              </a:rPr>
              <a:t>"</a:t>
            </a:r>
            <a:r>
              <a:rPr lang="en-GB" sz="1350" dirty="0">
                <a:solidFill>
                  <a:srgbClr val="000000"/>
                </a:solidFill>
                <a:latin typeface="Consolas" panose="020B0609020204030204" pitchFamily="49" charset="0"/>
              </a:rPr>
              <a:t>: 1,</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a:t>
            </a:r>
            <a:r>
              <a:rPr lang="en-GB" sz="1350" dirty="0" err="1">
                <a:solidFill>
                  <a:srgbClr val="2E75B6"/>
                </a:solidFill>
                <a:latin typeface="Consolas" panose="020B0609020204030204" pitchFamily="49" charset="0"/>
              </a:rPr>
              <a:t>defaultValue</a:t>
            </a:r>
            <a:r>
              <a:rPr lang="en-GB" sz="1350" dirty="0">
                <a:solidFill>
                  <a:srgbClr val="2E75B6"/>
                </a:solidFill>
                <a:latin typeface="Consolas" panose="020B0609020204030204" pitchFamily="49" charset="0"/>
              </a:rPr>
              <a:t>"</a:t>
            </a:r>
            <a:r>
              <a:rPr lang="en-GB" sz="1350" dirty="0">
                <a:solidFill>
                  <a:srgbClr val="000000"/>
                </a:solidFill>
                <a:latin typeface="Consolas" panose="020B0609020204030204" pitchFamily="49" charset="0"/>
              </a:rPr>
              <a:t>: </a:t>
            </a:r>
            <a:r>
              <a:rPr lang="en-GB" sz="1350" dirty="0">
                <a:solidFill>
                  <a:srgbClr val="A31515"/>
                </a:solidFill>
                <a:latin typeface="Consolas" panose="020B0609020204030204" pitchFamily="49" charset="0"/>
              </a:rPr>
              <a:t>"Env1"</a:t>
            </a:r>
            <a:endParaRPr lang="en-GB" sz="1350" dirty="0">
              <a:solidFill>
                <a:srgbClr val="000000"/>
              </a:solidFill>
              <a:latin typeface="Consolas" panose="020B0609020204030204" pitchFamily="49" charset="0"/>
            </a:endParaRP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"metadata"</a:t>
            </a:r>
            <a:r>
              <a:rPr lang="en-GB" sz="1350" dirty="0">
                <a:solidFill>
                  <a:srgbClr val="000000"/>
                </a:solidFill>
                <a:latin typeface="Consolas" panose="020B0609020204030204" pitchFamily="49" charset="0"/>
              </a:rPr>
              <a:t>: {</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"description"</a:t>
            </a:r>
            <a:r>
              <a:rPr lang="en-GB" sz="1350" dirty="0">
                <a:solidFill>
                  <a:srgbClr val="000000"/>
                </a:solidFill>
                <a:latin typeface="Consolas" panose="020B0609020204030204" pitchFamily="49" charset="0"/>
              </a:rPr>
              <a:t>: </a:t>
            </a:r>
            <a:r>
              <a:rPr lang="en-GB" sz="1350" dirty="0">
                <a:solidFill>
                  <a:srgbClr val="A31515"/>
                </a:solidFill>
                <a:latin typeface="Consolas" panose="020B0609020204030204" pitchFamily="49" charset="0"/>
              </a:rPr>
              <a:t>"Used to construct all resource names as </a:t>
            </a:r>
            <a:r>
              <a:rPr lang="en-GB" sz="1350" dirty="0" err="1">
                <a:solidFill>
                  <a:srgbClr val="A31515"/>
                </a:solidFill>
                <a:latin typeface="Consolas" panose="020B0609020204030204" pitchFamily="49" charset="0"/>
              </a:rPr>
              <a:t>prefix+service</a:t>
            </a:r>
            <a:r>
              <a:rPr lang="en-GB" sz="1350" dirty="0">
                <a:solidFill>
                  <a:srgbClr val="A31515"/>
                </a:solidFill>
                <a:latin typeface="Consolas" panose="020B0609020204030204" pitchFamily="49" charset="0"/>
              </a:rPr>
              <a:t>. Should be all lowercase to avoid naming issues"</a:t>
            </a:r>
            <a:endParaRPr lang="en-GB" sz="1350" dirty="0">
              <a:solidFill>
                <a:srgbClr val="000000"/>
              </a:solidFill>
              <a:latin typeface="Consolas" panose="020B0609020204030204" pitchFamily="49" charset="0"/>
            </a:endParaRPr>
          </a:p>
          <a:p>
            <a:r>
              <a:rPr lang="en-GB" sz="1350" dirty="0">
                <a:solidFill>
                  <a:srgbClr val="000000"/>
                </a:solidFill>
                <a:latin typeface="Consolas" panose="020B0609020204030204" pitchFamily="49" charset="0"/>
              </a:rPr>
              <a:t>      }</a:t>
            </a:r>
          </a:p>
          <a:p>
            <a:r>
              <a:rPr lang="en-GB" sz="1350" dirty="0">
                <a:solidFill>
                  <a:srgbClr val="000000"/>
                </a:solidFill>
                <a:latin typeface="Consolas" panose="020B0609020204030204" pitchFamily="49" charset="0"/>
              </a:rPr>
              <a:t>    }</a:t>
            </a:r>
          </a:p>
          <a:p>
            <a:r>
              <a:rPr lang="en-GB" sz="1350" dirty="0">
                <a:solidFill>
                  <a:srgbClr val="000000"/>
                </a:solidFill>
                <a:latin typeface="Consolas" panose="020B0609020204030204" pitchFamily="49" charset="0"/>
              </a:rPr>
              <a:t>  }</a:t>
            </a:r>
            <a:endParaRPr lang="en-GB" sz="1350" dirty="0"/>
          </a:p>
        </p:txBody>
      </p:sp>
    </p:spTree>
    <p:extLst>
      <p:ext uri="{BB962C8B-B14F-4D97-AF65-F5344CB8AC3E}">
        <p14:creationId xmlns:p14="http://schemas.microsoft.com/office/powerpoint/2010/main" val="282045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23888" y="3299791"/>
            <a:ext cx="7886700" cy="732592"/>
          </a:xfrm>
        </p:spPr>
        <p:txBody>
          <a:bodyPr>
            <a:normAutofit/>
          </a:bodyPr>
          <a:lstStyle/>
          <a:p>
            <a:r>
              <a:rPr lang="en-GB" dirty="0"/>
              <a:t>Evolving DevOps</a:t>
            </a:r>
          </a:p>
        </p:txBody>
      </p:sp>
      <p:sp>
        <p:nvSpPr>
          <p:cNvPr id="11" name="Text Placeholder 10"/>
          <p:cNvSpPr>
            <a:spLocks noGrp="1"/>
          </p:cNvSpPr>
          <p:nvPr>
            <p:ph type="body" idx="1"/>
          </p:nvPr>
        </p:nvSpPr>
        <p:spPr/>
        <p:txBody>
          <a:bodyPr/>
          <a:lstStyle/>
          <a:p>
            <a:r>
              <a:rPr lang="en-GB" dirty="0"/>
              <a:t>Trends we see</a:t>
            </a:r>
          </a:p>
          <a:p>
            <a:endParaRPr lang="en-GB"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005" y="213510"/>
            <a:ext cx="3097728" cy="3097728"/>
          </a:xfrm>
          <a:prstGeom prst="rect">
            <a:avLst/>
          </a:prstGeom>
        </p:spPr>
      </p:pic>
    </p:spTree>
    <p:extLst>
      <p:ext uri="{BB962C8B-B14F-4D97-AF65-F5344CB8AC3E}">
        <p14:creationId xmlns:p14="http://schemas.microsoft.com/office/powerpoint/2010/main" val="653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Variables are really, really useful</a:t>
            </a:r>
          </a:p>
        </p:txBody>
      </p:sp>
      <p:sp>
        <p:nvSpPr>
          <p:cNvPr id="4" name="Rectangle 3"/>
          <p:cNvSpPr/>
          <p:nvPr/>
        </p:nvSpPr>
        <p:spPr>
          <a:xfrm>
            <a:off x="628650" y="1268016"/>
            <a:ext cx="7797696" cy="2585323"/>
          </a:xfrm>
          <a:prstGeom prst="rect">
            <a:avLst/>
          </a:prstGeom>
        </p:spPr>
        <p:txBody>
          <a:bodyPr wrap="square">
            <a:spAutoFit/>
          </a:bodyPr>
          <a:lstStyle/>
          <a:p>
            <a:r>
              <a:rPr lang="en-GB" sz="1350" dirty="0">
                <a:solidFill>
                  <a:srgbClr val="2E75B6"/>
                </a:solidFill>
                <a:latin typeface="Consolas" panose="020B0609020204030204" pitchFamily="49" charset="0"/>
              </a:rPr>
              <a:t>"variables"</a:t>
            </a:r>
            <a:r>
              <a:rPr lang="en-GB" sz="1350" dirty="0">
                <a:solidFill>
                  <a:srgbClr val="000000"/>
                </a:solidFill>
                <a:latin typeface="Consolas" panose="020B0609020204030204" pitchFamily="49" charset="0"/>
              </a:rPr>
              <a:t>: {</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a:t>
            </a:r>
            <a:r>
              <a:rPr lang="en-GB" sz="1350" dirty="0" err="1">
                <a:solidFill>
                  <a:srgbClr val="2E75B6"/>
                </a:solidFill>
                <a:latin typeface="Consolas" panose="020B0609020204030204" pitchFamily="49" charset="0"/>
              </a:rPr>
              <a:t>WebSiteName</a:t>
            </a:r>
            <a:r>
              <a:rPr lang="en-GB" sz="1350" dirty="0">
                <a:solidFill>
                  <a:srgbClr val="2E75B6"/>
                </a:solidFill>
                <a:latin typeface="Consolas" panose="020B0609020204030204" pitchFamily="49" charset="0"/>
              </a:rPr>
              <a:t>"</a:t>
            </a:r>
            <a:r>
              <a:rPr lang="en-GB" sz="1350" dirty="0">
                <a:solidFill>
                  <a:srgbClr val="000000"/>
                </a:solidFill>
                <a:latin typeface="Consolas" panose="020B0609020204030204" pitchFamily="49" charset="0"/>
              </a:rPr>
              <a:t>: </a:t>
            </a:r>
            <a:r>
              <a:rPr lang="en-GB" sz="1350" dirty="0">
                <a:solidFill>
                  <a:srgbClr val="A31515"/>
                </a:solidFill>
                <a:latin typeface="Consolas" panose="020B0609020204030204" pitchFamily="49" charset="0"/>
              </a:rPr>
              <a:t>"[</a:t>
            </a:r>
            <a:r>
              <a:rPr lang="en-GB" sz="1350" dirty="0" err="1">
                <a:solidFill>
                  <a:srgbClr val="A31515"/>
                </a:solidFill>
                <a:latin typeface="Consolas" panose="020B0609020204030204" pitchFamily="49" charset="0"/>
              </a:rPr>
              <a:t>concat</a:t>
            </a:r>
            <a:r>
              <a:rPr lang="en-GB" sz="1350" dirty="0">
                <a:solidFill>
                  <a:srgbClr val="A31515"/>
                </a:solidFill>
                <a:latin typeface="Consolas" panose="020B0609020204030204" pitchFamily="49" charset="0"/>
              </a:rPr>
              <a:t>(parameters('</a:t>
            </a:r>
            <a:r>
              <a:rPr lang="en-GB" sz="1350" dirty="0" err="1">
                <a:solidFill>
                  <a:srgbClr val="A31515"/>
                </a:solidFill>
                <a:latin typeface="Consolas" panose="020B0609020204030204" pitchFamily="49" charset="0"/>
              </a:rPr>
              <a:t>NamePrefix</a:t>
            </a:r>
            <a:r>
              <a:rPr lang="en-GB" sz="1350" dirty="0">
                <a:solidFill>
                  <a:srgbClr val="A31515"/>
                </a:solidFill>
                <a:latin typeface="Consolas" panose="020B0609020204030204" pitchFamily="49" charset="0"/>
              </a:rPr>
              <a:t>'),'</a:t>
            </a:r>
            <a:r>
              <a:rPr lang="en-GB" sz="1350" dirty="0" err="1">
                <a:solidFill>
                  <a:srgbClr val="A31515"/>
                </a:solidFill>
                <a:latin typeface="Consolas" panose="020B0609020204030204" pitchFamily="49" charset="0"/>
              </a:rPr>
              <a:t>WebSite</a:t>
            </a:r>
            <a:r>
              <a:rPr lang="en-GB" sz="1350" dirty="0">
                <a:solidFill>
                  <a:srgbClr val="A31515"/>
                </a:solidFill>
                <a:latin typeface="Consolas" panose="020B0609020204030204" pitchFamily="49" charset="0"/>
              </a:rPr>
              <a:t>')]"</a:t>
            </a:r>
            <a:r>
              <a:rPr lang="en-GB" sz="1350" dirty="0">
                <a:solidFill>
                  <a:srgbClr val="000000"/>
                </a:solidFill>
                <a:latin typeface="Consolas" panose="020B0609020204030204" pitchFamily="49" charset="0"/>
              </a:rPr>
              <a:t>,</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a:t>
            </a:r>
            <a:r>
              <a:rPr lang="en-GB" sz="1350" dirty="0" err="1">
                <a:solidFill>
                  <a:srgbClr val="2E75B6"/>
                </a:solidFill>
                <a:latin typeface="Consolas" panose="020B0609020204030204" pitchFamily="49" charset="0"/>
              </a:rPr>
              <a:t>AppPlanName</a:t>
            </a:r>
            <a:r>
              <a:rPr lang="en-GB" sz="1350" dirty="0">
                <a:solidFill>
                  <a:srgbClr val="2E75B6"/>
                </a:solidFill>
                <a:latin typeface="Consolas" panose="020B0609020204030204" pitchFamily="49" charset="0"/>
              </a:rPr>
              <a:t>"</a:t>
            </a:r>
            <a:r>
              <a:rPr lang="en-GB" sz="1350" dirty="0">
                <a:solidFill>
                  <a:srgbClr val="000000"/>
                </a:solidFill>
                <a:latin typeface="Consolas" panose="020B0609020204030204" pitchFamily="49" charset="0"/>
              </a:rPr>
              <a:t>: </a:t>
            </a:r>
            <a:r>
              <a:rPr lang="en-GB" sz="1350" dirty="0">
                <a:solidFill>
                  <a:srgbClr val="A31515"/>
                </a:solidFill>
                <a:latin typeface="Consolas" panose="020B0609020204030204" pitchFamily="49" charset="0"/>
              </a:rPr>
              <a:t>"[</a:t>
            </a:r>
            <a:r>
              <a:rPr lang="en-GB" sz="1350" dirty="0" err="1">
                <a:solidFill>
                  <a:srgbClr val="A31515"/>
                </a:solidFill>
                <a:latin typeface="Consolas" panose="020B0609020204030204" pitchFamily="49" charset="0"/>
              </a:rPr>
              <a:t>concat</a:t>
            </a:r>
            <a:r>
              <a:rPr lang="en-GB" sz="1350" dirty="0">
                <a:solidFill>
                  <a:srgbClr val="A31515"/>
                </a:solidFill>
                <a:latin typeface="Consolas" panose="020B0609020204030204" pitchFamily="49" charset="0"/>
              </a:rPr>
              <a:t>(parameters('</a:t>
            </a:r>
            <a:r>
              <a:rPr lang="en-GB" sz="1350" dirty="0" err="1">
                <a:solidFill>
                  <a:srgbClr val="A31515"/>
                </a:solidFill>
                <a:latin typeface="Consolas" panose="020B0609020204030204" pitchFamily="49" charset="0"/>
              </a:rPr>
              <a:t>NamePrefix</a:t>
            </a:r>
            <a:r>
              <a:rPr lang="en-GB" sz="1350" dirty="0">
                <a:solidFill>
                  <a:srgbClr val="A31515"/>
                </a:solidFill>
                <a:latin typeface="Consolas" panose="020B0609020204030204" pitchFamily="49" charset="0"/>
              </a:rPr>
              <a:t>'),'</a:t>
            </a:r>
            <a:r>
              <a:rPr lang="en-GB" sz="1350" dirty="0" err="1">
                <a:solidFill>
                  <a:srgbClr val="A31515"/>
                </a:solidFill>
                <a:latin typeface="Consolas" panose="020B0609020204030204" pitchFamily="49" charset="0"/>
              </a:rPr>
              <a:t>AppPlan</a:t>
            </a:r>
            <a:r>
              <a:rPr lang="en-GB" sz="1350" dirty="0">
                <a:solidFill>
                  <a:srgbClr val="A31515"/>
                </a:solidFill>
                <a:latin typeface="Consolas" panose="020B0609020204030204" pitchFamily="49" charset="0"/>
              </a:rPr>
              <a:t>',</a:t>
            </a:r>
            <a:r>
              <a:rPr lang="en-GB" sz="1350" dirty="0" err="1">
                <a:solidFill>
                  <a:srgbClr val="A31515"/>
                </a:solidFill>
                <a:latin typeface="Consolas" panose="020B0609020204030204" pitchFamily="49" charset="0"/>
              </a:rPr>
              <a:t>uniqueString</a:t>
            </a:r>
            <a:r>
              <a:rPr lang="en-GB" sz="1350" dirty="0">
                <a:solidFill>
                  <a:srgbClr val="A31515"/>
                </a:solidFill>
                <a:latin typeface="Consolas" panose="020B0609020204030204" pitchFamily="49" charset="0"/>
              </a:rPr>
              <a:t>(</a:t>
            </a:r>
            <a:r>
              <a:rPr lang="en-GB" sz="1350" dirty="0" err="1">
                <a:solidFill>
                  <a:srgbClr val="A31515"/>
                </a:solidFill>
                <a:latin typeface="Consolas" panose="020B0609020204030204" pitchFamily="49" charset="0"/>
              </a:rPr>
              <a:t>resourceGroup</a:t>
            </a:r>
            <a:r>
              <a:rPr lang="en-GB" sz="1350" dirty="0">
                <a:solidFill>
                  <a:srgbClr val="A31515"/>
                </a:solidFill>
                <a:latin typeface="Consolas" panose="020B0609020204030204" pitchFamily="49" charset="0"/>
              </a:rPr>
              <a:t>().id))]"</a:t>
            </a:r>
            <a:r>
              <a:rPr lang="en-GB" sz="1350" dirty="0">
                <a:solidFill>
                  <a:srgbClr val="000000"/>
                </a:solidFill>
                <a:latin typeface="Consolas" panose="020B0609020204030204" pitchFamily="49" charset="0"/>
              </a:rPr>
              <a:t>,</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a:t>
            </a:r>
            <a:r>
              <a:rPr lang="en-GB" sz="1350" dirty="0" err="1">
                <a:solidFill>
                  <a:srgbClr val="2E75B6"/>
                </a:solidFill>
                <a:latin typeface="Consolas" panose="020B0609020204030204" pitchFamily="49" charset="0"/>
              </a:rPr>
              <a:t>RedisCache</a:t>
            </a:r>
            <a:r>
              <a:rPr lang="en-GB" sz="1350" dirty="0">
                <a:solidFill>
                  <a:srgbClr val="2E75B6"/>
                </a:solidFill>
                <a:latin typeface="Consolas" panose="020B0609020204030204" pitchFamily="49" charset="0"/>
              </a:rPr>
              <a:t>"</a:t>
            </a:r>
            <a:r>
              <a:rPr lang="en-GB" sz="1350" dirty="0">
                <a:solidFill>
                  <a:srgbClr val="000000"/>
                </a:solidFill>
                <a:latin typeface="Consolas" panose="020B0609020204030204" pitchFamily="49" charset="0"/>
              </a:rPr>
              <a:t>: {</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"Name"</a:t>
            </a:r>
            <a:r>
              <a:rPr lang="en-GB" sz="1350" dirty="0">
                <a:solidFill>
                  <a:srgbClr val="000000"/>
                </a:solidFill>
                <a:latin typeface="Consolas" panose="020B0609020204030204" pitchFamily="49" charset="0"/>
              </a:rPr>
              <a:t>: </a:t>
            </a:r>
            <a:r>
              <a:rPr lang="en-GB" sz="1350" dirty="0">
                <a:solidFill>
                  <a:srgbClr val="A31515"/>
                </a:solidFill>
                <a:latin typeface="Consolas" panose="020B0609020204030204" pitchFamily="49" charset="0"/>
              </a:rPr>
              <a:t>"[</a:t>
            </a:r>
            <a:r>
              <a:rPr lang="en-GB" sz="1350" dirty="0" err="1">
                <a:solidFill>
                  <a:srgbClr val="A31515"/>
                </a:solidFill>
                <a:latin typeface="Consolas" panose="020B0609020204030204" pitchFamily="49" charset="0"/>
              </a:rPr>
              <a:t>concat</a:t>
            </a:r>
            <a:r>
              <a:rPr lang="en-GB" sz="1350" dirty="0">
                <a:solidFill>
                  <a:srgbClr val="A31515"/>
                </a:solidFill>
                <a:latin typeface="Consolas" panose="020B0609020204030204" pitchFamily="49" charset="0"/>
              </a:rPr>
              <a:t>(parameters('</a:t>
            </a:r>
            <a:r>
              <a:rPr lang="en-GB" sz="1350" dirty="0" err="1">
                <a:solidFill>
                  <a:srgbClr val="A31515"/>
                </a:solidFill>
                <a:latin typeface="Consolas" panose="020B0609020204030204" pitchFamily="49" charset="0"/>
              </a:rPr>
              <a:t>NamePrefix</a:t>
            </a:r>
            <a:r>
              <a:rPr lang="en-GB" sz="1350" dirty="0">
                <a:solidFill>
                  <a:srgbClr val="A31515"/>
                </a:solidFill>
                <a:latin typeface="Consolas" panose="020B0609020204030204" pitchFamily="49" charset="0"/>
              </a:rPr>
              <a:t>'),'</a:t>
            </a:r>
            <a:r>
              <a:rPr lang="en-GB" sz="1350" dirty="0" err="1">
                <a:solidFill>
                  <a:srgbClr val="A31515"/>
                </a:solidFill>
                <a:latin typeface="Consolas" panose="020B0609020204030204" pitchFamily="49" charset="0"/>
              </a:rPr>
              <a:t>Redis</a:t>
            </a:r>
            <a:r>
              <a:rPr lang="en-GB" sz="1350" dirty="0">
                <a:solidFill>
                  <a:srgbClr val="A31515"/>
                </a:solidFill>
                <a:latin typeface="Consolas" panose="020B0609020204030204" pitchFamily="49" charset="0"/>
              </a:rPr>
              <a:t>',</a:t>
            </a:r>
            <a:r>
              <a:rPr lang="en-GB" sz="1350" dirty="0" err="1">
                <a:solidFill>
                  <a:srgbClr val="A31515"/>
                </a:solidFill>
                <a:latin typeface="Consolas" panose="020B0609020204030204" pitchFamily="49" charset="0"/>
              </a:rPr>
              <a:t>uniqueString</a:t>
            </a:r>
            <a:r>
              <a:rPr lang="en-GB" sz="1350" dirty="0">
                <a:solidFill>
                  <a:srgbClr val="A31515"/>
                </a:solidFill>
                <a:latin typeface="Consolas" panose="020B0609020204030204" pitchFamily="49" charset="0"/>
              </a:rPr>
              <a:t>(</a:t>
            </a:r>
            <a:r>
              <a:rPr lang="en-GB" sz="1350" dirty="0" err="1">
                <a:solidFill>
                  <a:srgbClr val="A31515"/>
                </a:solidFill>
                <a:latin typeface="Consolas" panose="020B0609020204030204" pitchFamily="49" charset="0"/>
              </a:rPr>
              <a:t>resourceGroup</a:t>
            </a:r>
            <a:r>
              <a:rPr lang="en-GB" sz="1350" dirty="0">
                <a:solidFill>
                  <a:srgbClr val="A31515"/>
                </a:solidFill>
                <a:latin typeface="Consolas" panose="020B0609020204030204" pitchFamily="49" charset="0"/>
              </a:rPr>
              <a:t>().id))]"</a:t>
            </a:r>
            <a:r>
              <a:rPr lang="en-GB" sz="1350" dirty="0">
                <a:solidFill>
                  <a:srgbClr val="000000"/>
                </a:solidFill>
                <a:latin typeface="Consolas" panose="020B0609020204030204" pitchFamily="49" charset="0"/>
              </a:rPr>
              <a:t>,</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a:t>
            </a:r>
            <a:r>
              <a:rPr lang="en-GB" sz="1350" dirty="0" err="1">
                <a:solidFill>
                  <a:srgbClr val="2E75B6"/>
                </a:solidFill>
                <a:latin typeface="Consolas" panose="020B0609020204030204" pitchFamily="49" charset="0"/>
              </a:rPr>
              <a:t>SKUName</a:t>
            </a:r>
            <a:r>
              <a:rPr lang="en-GB" sz="1350" dirty="0">
                <a:solidFill>
                  <a:srgbClr val="2E75B6"/>
                </a:solidFill>
                <a:latin typeface="Consolas" panose="020B0609020204030204" pitchFamily="49" charset="0"/>
              </a:rPr>
              <a:t>"</a:t>
            </a:r>
            <a:r>
              <a:rPr lang="en-GB" sz="1350" dirty="0">
                <a:solidFill>
                  <a:srgbClr val="000000"/>
                </a:solidFill>
                <a:latin typeface="Consolas" panose="020B0609020204030204" pitchFamily="49" charset="0"/>
              </a:rPr>
              <a:t>: </a:t>
            </a:r>
            <a:r>
              <a:rPr lang="en-GB" sz="1350" dirty="0">
                <a:solidFill>
                  <a:srgbClr val="A31515"/>
                </a:solidFill>
                <a:latin typeface="Consolas" panose="020B0609020204030204" pitchFamily="49" charset="0"/>
              </a:rPr>
              <a:t>"Basic"</a:t>
            </a:r>
            <a:r>
              <a:rPr lang="en-GB" sz="1350" dirty="0">
                <a:solidFill>
                  <a:srgbClr val="000000"/>
                </a:solidFill>
                <a:latin typeface="Consolas" panose="020B0609020204030204" pitchFamily="49" charset="0"/>
              </a:rPr>
              <a:t>,</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a:t>
            </a:r>
            <a:r>
              <a:rPr lang="en-GB" sz="1350" dirty="0" err="1">
                <a:solidFill>
                  <a:srgbClr val="2E75B6"/>
                </a:solidFill>
                <a:latin typeface="Consolas" panose="020B0609020204030204" pitchFamily="49" charset="0"/>
              </a:rPr>
              <a:t>SKUFamily</a:t>
            </a:r>
            <a:r>
              <a:rPr lang="en-GB" sz="1350" dirty="0">
                <a:solidFill>
                  <a:srgbClr val="2E75B6"/>
                </a:solidFill>
                <a:latin typeface="Consolas" panose="020B0609020204030204" pitchFamily="49" charset="0"/>
              </a:rPr>
              <a:t>"</a:t>
            </a:r>
            <a:r>
              <a:rPr lang="en-GB" sz="1350" dirty="0">
                <a:solidFill>
                  <a:srgbClr val="000000"/>
                </a:solidFill>
                <a:latin typeface="Consolas" panose="020B0609020204030204" pitchFamily="49" charset="0"/>
              </a:rPr>
              <a:t>: </a:t>
            </a:r>
            <a:r>
              <a:rPr lang="en-GB" sz="1350" dirty="0">
                <a:solidFill>
                  <a:srgbClr val="A31515"/>
                </a:solidFill>
                <a:latin typeface="Consolas" panose="020B0609020204030204" pitchFamily="49" charset="0"/>
              </a:rPr>
              <a:t>"C"</a:t>
            </a:r>
            <a:r>
              <a:rPr lang="en-GB" sz="1350" dirty="0">
                <a:solidFill>
                  <a:srgbClr val="000000"/>
                </a:solidFill>
                <a:latin typeface="Consolas" panose="020B0609020204030204" pitchFamily="49" charset="0"/>
              </a:rPr>
              <a:t>,</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a:t>
            </a:r>
            <a:r>
              <a:rPr lang="en-GB" sz="1350" dirty="0" err="1">
                <a:solidFill>
                  <a:srgbClr val="2E75B6"/>
                </a:solidFill>
                <a:latin typeface="Consolas" panose="020B0609020204030204" pitchFamily="49" charset="0"/>
              </a:rPr>
              <a:t>SKUCapacity</a:t>
            </a:r>
            <a:r>
              <a:rPr lang="en-GB" sz="1350" dirty="0">
                <a:solidFill>
                  <a:srgbClr val="2E75B6"/>
                </a:solidFill>
                <a:latin typeface="Consolas" panose="020B0609020204030204" pitchFamily="49" charset="0"/>
              </a:rPr>
              <a:t>"</a:t>
            </a:r>
            <a:r>
              <a:rPr lang="en-GB" sz="1350" dirty="0">
                <a:solidFill>
                  <a:srgbClr val="000000"/>
                </a:solidFill>
                <a:latin typeface="Consolas" panose="020B0609020204030204" pitchFamily="49" charset="0"/>
              </a:rPr>
              <a:t>: 0</a:t>
            </a:r>
          </a:p>
          <a:p>
            <a:r>
              <a:rPr lang="en-GB" sz="1350" dirty="0">
                <a:solidFill>
                  <a:srgbClr val="000000"/>
                </a:solidFill>
                <a:latin typeface="Consolas" panose="020B0609020204030204" pitchFamily="49" charset="0"/>
              </a:rPr>
              <a:t>    }</a:t>
            </a:r>
          </a:p>
          <a:p>
            <a:r>
              <a:rPr lang="en-GB" sz="1350" dirty="0">
                <a:solidFill>
                  <a:srgbClr val="000000"/>
                </a:solidFill>
                <a:latin typeface="Consolas" panose="020B0609020204030204" pitchFamily="49" charset="0"/>
              </a:rPr>
              <a:t>  }</a:t>
            </a:r>
            <a:endParaRPr lang="en-GB" sz="1350" dirty="0"/>
          </a:p>
        </p:txBody>
      </p:sp>
    </p:spTree>
    <p:extLst>
      <p:ext uri="{BB962C8B-B14F-4D97-AF65-F5344CB8AC3E}">
        <p14:creationId xmlns:p14="http://schemas.microsoft.com/office/powerpoint/2010/main" val="414060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Outputs let you return values</a:t>
            </a:r>
          </a:p>
        </p:txBody>
      </p:sp>
      <p:sp>
        <p:nvSpPr>
          <p:cNvPr id="4" name="Rectangle 3"/>
          <p:cNvSpPr/>
          <p:nvPr/>
        </p:nvSpPr>
        <p:spPr>
          <a:xfrm>
            <a:off x="562921" y="1467140"/>
            <a:ext cx="8483588" cy="1546577"/>
          </a:xfrm>
          <a:prstGeom prst="rect">
            <a:avLst/>
          </a:prstGeom>
        </p:spPr>
        <p:txBody>
          <a:bodyPr wrap="square">
            <a:spAutoFit/>
          </a:bodyPr>
          <a:lstStyle/>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"outputs"</a:t>
            </a:r>
            <a:r>
              <a:rPr lang="en-GB" sz="1350" dirty="0">
                <a:solidFill>
                  <a:srgbClr val="000000"/>
                </a:solidFill>
                <a:latin typeface="Consolas" panose="020B0609020204030204" pitchFamily="49" charset="0"/>
              </a:rPr>
              <a:t>: {</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a:t>
            </a:r>
            <a:r>
              <a:rPr lang="en-GB" sz="1350" dirty="0" err="1">
                <a:solidFill>
                  <a:srgbClr val="2E75B6"/>
                </a:solidFill>
                <a:latin typeface="Consolas" panose="020B0609020204030204" pitchFamily="49" charset="0"/>
              </a:rPr>
              <a:t>WebsiteHostName</a:t>
            </a:r>
            <a:r>
              <a:rPr lang="en-GB" sz="1350" dirty="0">
                <a:solidFill>
                  <a:srgbClr val="2E75B6"/>
                </a:solidFill>
                <a:latin typeface="Consolas" panose="020B0609020204030204" pitchFamily="49" charset="0"/>
              </a:rPr>
              <a:t>"</a:t>
            </a:r>
            <a:r>
              <a:rPr lang="en-GB" sz="1350" dirty="0">
                <a:solidFill>
                  <a:srgbClr val="000000"/>
                </a:solidFill>
                <a:latin typeface="Consolas" panose="020B0609020204030204" pitchFamily="49" charset="0"/>
              </a:rPr>
              <a:t>: {</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"value"</a:t>
            </a:r>
            <a:r>
              <a:rPr lang="en-GB" sz="1350" dirty="0">
                <a:solidFill>
                  <a:srgbClr val="000000"/>
                </a:solidFill>
                <a:latin typeface="Consolas" panose="020B0609020204030204" pitchFamily="49" charset="0"/>
              </a:rPr>
              <a:t>: </a:t>
            </a:r>
            <a:r>
              <a:rPr lang="en-GB" sz="1350" dirty="0">
                <a:solidFill>
                  <a:srgbClr val="A31515"/>
                </a:solidFill>
                <a:latin typeface="Consolas" panose="020B0609020204030204" pitchFamily="49" charset="0"/>
              </a:rPr>
              <a:t>"[reference(</a:t>
            </a:r>
            <a:r>
              <a:rPr lang="en-GB" sz="1350" dirty="0" err="1">
                <a:solidFill>
                  <a:srgbClr val="A31515"/>
                </a:solidFill>
                <a:latin typeface="Consolas" panose="020B0609020204030204" pitchFamily="49" charset="0"/>
              </a:rPr>
              <a:t>resourceId</a:t>
            </a:r>
            <a:r>
              <a:rPr lang="en-GB" sz="1350" dirty="0">
                <a:solidFill>
                  <a:srgbClr val="A31515"/>
                </a:solidFill>
                <a:latin typeface="Consolas" panose="020B0609020204030204" pitchFamily="49" charset="0"/>
              </a:rPr>
              <a:t>('</a:t>
            </a:r>
            <a:r>
              <a:rPr lang="en-GB" sz="1350" dirty="0" err="1">
                <a:solidFill>
                  <a:srgbClr val="A31515"/>
                </a:solidFill>
                <a:latin typeface="Consolas" panose="020B0609020204030204" pitchFamily="49" charset="0"/>
              </a:rPr>
              <a:t>Microsoft.Web</a:t>
            </a:r>
            <a:r>
              <a:rPr lang="en-GB" sz="1350" dirty="0">
                <a:solidFill>
                  <a:srgbClr val="A31515"/>
                </a:solidFill>
                <a:latin typeface="Consolas" panose="020B0609020204030204" pitchFamily="49" charset="0"/>
              </a:rPr>
              <a:t>/</a:t>
            </a:r>
            <a:r>
              <a:rPr lang="en-GB" sz="1350" dirty="0" err="1">
                <a:solidFill>
                  <a:srgbClr val="A31515"/>
                </a:solidFill>
                <a:latin typeface="Consolas" panose="020B0609020204030204" pitchFamily="49" charset="0"/>
              </a:rPr>
              <a:t>sites',variables</a:t>
            </a:r>
            <a:r>
              <a:rPr lang="en-GB" sz="1350" dirty="0">
                <a:solidFill>
                  <a:srgbClr val="A31515"/>
                </a:solidFill>
                <a:latin typeface="Consolas" panose="020B0609020204030204" pitchFamily="49" charset="0"/>
              </a:rPr>
              <a:t>('</a:t>
            </a:r>
            <a:r>
              <a:rPr lang="en-GB" sz="1350" dirty="0" err="1">
                <a:solidFill>
                  <a:srgbClr val="A31515"/>
                </a:solidFill>
                <a:latin typeface="Consolas" panose="020B0609020204030204" pitchFamily="49" charset="0"/>
              </a:rPr>
              <a:t>WebSiteName</a:t>
            </a:r>
            <a:r>
              <a:rPr lang="en-GB" sz="1350" dirty="0">
                <a:solidFill>
                  <a:srgbClr val="A31515"/>
                </a:solidFill>
                <a:latin typeface="Consolas" panose="020B0609020204030204" pitchFamily="49" charset="0"/>
              </a:rPr>
              <a:t>'))).</a:t>
            </a:r>
            <a:r>
              <a:rPr lang="en-GB" sz="1350" dirty="0" err="1">
                <a:solidFill>
                  <a:srgbClr val="A31515"/>
                </a:solidFill>
                <a:latin typeface="Consolas" panose="020B0609020204030204" pitchFamily="49" charset="0"/>
              </a:rPr>
              <a:t>hostNames</a:t>
            </a:r>
            <a:r>
              <a:rPr lang="en-GB" sz="1350" dirty="0">
                <a:solidFill>
                  <a:srgbClr val="A31515"/>
                </a:solidFill>
                <a:latin typeface="Consolas" panose="020B0609020204030204" pitchFamily="49" charset="0"/>
              </a:rPr>
              <a:t>[0]]"</a:t>
            </a:r>
            <a:r>
              <a:rPr lang="en-GB" sz="1350" dirty="0">
                <a:solidFill>
                  <a:srgbClr val="000000"/>
                </a:solidFill>
                <a:latin typeface="Consolas" panose="020B0609020204030204" pitchFamily="49" charset="0"/>
              </a:rPr>
              <a:t>,</a:t>
            </a:r>
          </a:p>
          <a:p>
            <a:r>
              <a:rPr lang="en-GB" sz="1350" dirty="0">
                <a:solidFill>
                  <a:srgbClr val="000000"/>
                </a:solidFill>
                <a:latin typeface="Consolas" panose="020B0609020204030204" pitchFamily="49" charset="0"/>
              </a:rPr>
              <a:t>      </a:t>
            </a:r>
            <a:r>
              <a:rPr lang="en-GB" sz="1350" dirty="0">
                <a:solidFill>
                  <a:srgbClr val="2E75B6"/>
                </a:solidFill>
                <a:latin typeface="Consolas" panose="020B0609020204030204" pitchFamily="49" charset="0"/>
              </a:rPr>
              <a:t>"type"</a:t>
            </a:r>
            <a:r>
              <a:rPr lang="en-GB" sz="1350" dirty="0">
                <a:solidFill>
                  <a:srgbClr val="000000"/>
                </a:solidFill>
                <a:latin typeface="Consolas" panose="020B0609020204030204" pitchFamily="49" charset="0"/>
              </a:rPr>
              <a:t>: </a:t>
            </a:r>
            <a:r>
              <a:rPr lang="en-GB" sz="1350" dirty="0">
                <a:solidFill>
                  <a:srgbClr val="A31515"/>
                </a:solidFill>
                <a:latin typeface="Consolas" panose="020B0609020204030204" pitchFamily="49" charset="0"/>
              </a:rPr>
              <a:t>"string"</a:t>
            </a:r>
            <a:endParaRPr lang="en-GB" sz="1350" dirty="0">
              <a:solidFill>
                <a:srgbClr val="000000"/>
              </a:solidFill>
              <a:latin typeface="Consolas" panose="020B0609020204030204" pitchFamily="49" charset="0"/>
            </a:endParaRPr>
          </a:p>
          <a:p>
            <a:r>
              <a:rPr lang="en-GB" sz="1350" dirty="0">
                <a:solidFill>
                  <a:srgbClr val="000000"/>
                </a:solidFill>
                <a:latin typeface="Consolas" panose="020B0609020204030204" pitchFamily="49" charset="0"/>
              </a:rPr>
              <a:t>    }</a:t>
            </a:r>
          </a:p>
          <a:p>
            <a:r>
              <a:rPr lang="en-GB" sz="1350" dirty="0">
                <a:solidFill>
                  <a:srgbClr val="000000"/>
                </a:solidFill>
                <a:latin typeface="Consolas" panose="020B0609020204030204" pitchFamily="49" charset="0"/>
              </a:rPr>
              <a:t>  }</a:t>
            </a:r>
            <a:endParaRPr lang="en-GB" sz="1350" dirty="0"/>
          </a:p>
        </p:txBody>
      </p:sp>
    </p:spTree>
    <p:extLst>
      <p:ext uri="{BB962C8B-B14F-4D97-AF65-F5344CB8AC3E}">
        <p14:creationId xmlns:p14="http://schemas.microsoft.com/office/powerpoint/2010/main" val="235404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225" t="9066" r="339" b="23383"/>
          <a:stretch/>
        </p:blipFill>
        <p:spPr>
          <a:xfrm>
            <a:off x="1469953" y="1140771"/>
            <a:ext cx="6182132" cy="3684896"/>
          </a:xfrm>
          <a:prstGeom prst="rect">
            <a:avLst/>
          </a:prstGeom>
          <a:ln w="76200">
            <a:solidFill>
              <a:schemeClr val="bg1"/>
            </a:solidFill>
            <a:bevel/>
          </a:ln>
        </p:spPr>
      </p:pic>
      <p:sp>
        <p:nvSpPr>
          <p:cNvPr id="5" name="Title 4"/>
          <p:cNvSpPr>
            <a:spLocks noGrp="1"/>
          </p:cNvSpPr>
          <p:nvPr>
            <p:ph type="title"/>
          </p:nvPr>
        </p:nvSpPr>
        <p:spPr/>
        <p:txBody>
          <a:bodyPr/>
          <a:lstStyle/>
          <a:p>
            <a:r>
              <a:rPr lang="en-GB" dirty="0"/>
              <a:t>Export your existing stuff as a template</a:t>
            </a:r>
          </a:p>
        </p:txBody>
      </p:sp>
    </p:spTree>
    <p:extLst>
      <p:ext uri="{BB962C8B-B14F-4D97-AF65-F5344CB8AC3E}">
        <p14:creationId xmlns:p14="http://schemas.microsoft.com/office/powerpoint/2010/main" val="229318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GB" dirty="0"/>
              <a:t>Build and Release Automation</a:t>
            </a:r>
          </a:p>
        </p:txBody>
      </p:sp>
      <p:sp>
        <p:nvSpPr>
          <p:cNvPr id="2" name="Text Placeholder 1"/>
          <p:cNvSpPr>
            <a:spLocks noGrp="1"/>
          </p:cNvSpPr>
          <p:nvPr>
            <p:ph type="body" idx="1"/>
          </p:nvPr>
        </p:nvSpPr>
        <p:spPr/>
        <p:txBody>
          <a:bodyPr/>
          <a:lstStyle/>
          <a:p>
            <a:endParaRPr lang="en-GB"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005" y="213510"/>
            <a:ext cx="3097728" cy="3097728"/>
          </a:xfrm>
          <a:prstGeom prst="rect">
            <a:avLst/>
          </a:prstGeom>
        </p:spPr>
      </p:pic>
    </p:spTree>
    <p:extLst>
      <p:ext uri="{BB962C8B-B14F-4D97-AF65-F5344CB8AC3E}">
        <p14:creationId xmlns:p14="http://schemas.microsoft.com/office/powerpoint/2010/main" val="116219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5148159"/>
          </a:xfrm>
          <a:prstGeom prst="rect">
            <a:avLst/>
          </a:prstGeom>
        </p:spPr>
      </p:pic>
      <p:sp>
        <p:nvSpPr>
          <p:cNvPr id="3" name="Title 2"/>
          <p:cNvSpPr>
            <a:spLocks noGrp="1"/>
          </p:cNvSpPr>
          <p:nvPr>
            <p:ph type="title"/>
          </p:nvPr>
        </p:nvSpPr>
        <p:spPr>
          <a:xfrm>
            <a:off x="4934282" y="4237569"/>
            <a:ext cx="7886700" cy="994172"/>
          </a:xfrm>
        </p:spPr>
        <p:txBody>
          <a:bodyPr>
            <a:normAutofit/>
          </a:bodyPr>
          <a:lstStyle/>
          <a:p>
            <a:r>
              <a:rPr lang="en-GB" dirty="0">
                <a:solidFill>
                  <a:schemeClr val="bg2">
                    <a:lumMod val="50000"/>
                  </a:schemeClr>
                </a:solidFill>
              </a:rPr>
              <a:t>VSTS’s Build System</a:t>
            </a:r>
          </a:p>
        </p:txBody>
      </p:sp>
    </p:spTree>
    <p:extLst>
      <p:ext uri="{BB962C8B-B14F-4D97-AF65-F5344CB8AC3E}">
        <p14:creationId xmlns:p14="http://schemas.microsoft.com/office/powerpoint/2010/main" val="305065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55762"/>
          </a:xfrm>
          <a:prstGeom prst="rect">
            <a:avLst/>
          </a:prstGeom>
        </p:spPr>
      </p:pic>
      <p:sp>
        <p:nvSpPr>
          <p:cNvPr id="3" name="Title 2"/>
          <p:cNvSpPr>
            <a:spLocks noGrp="1"/>
          </p:cNvSpPr>
          <p:nvPr>
            <p:ph type="title"/>
          </p:nvPr>
        </p:nvSpPr>
        <p:spPr>
          <a:xfrm>
            <a:off x="52180" y="3836028"/>
            <a:ext cx="7886700" cy="994172"/>
          </a:xfrm>
        </p:spPr>
        <p:txBody>
          <a:bodyPr>
            <a:normAutofit fontScale="90000"/>
          </a:bodyPr>
          <a:lstStyle/>
          <a:p>
            <a:r>
              <a:rPr lang="en-GB" dirty="0">
                <a:solidFill>
                  <a:schemeClr val="bg2">
                    <a:lumMod val="50000"/>
                  </a:schemeClr>
                </a:solidFill>
              </a:rPr>
              <a:t>VSTS’s Release </a:t>
            </a:r>
            <a:br>
              <a:rPr lang="en-GB" dirty="0">
                <a:solidFill>
                  <a:schemeClr val="bg2">
                    <a:lumMod val="50000"/>
                  </a:schemeClr>
                </a:solidFill>
              </a:rPr>
            </a:br>
            <a:r>
              <a:rPr lang="en-GB" dirty="0">
                <a:solidFill>
                  <a:schemeClr val="bg2">
                    <a:lumMod val="50000"/>
                  </a:schemeClr>
                </a:solidFill>
              </a:rPr>
              <a:t>System</a:t>
            </a:r>
          </a:p>
        </p:txBody>
      </p:sp>
    </p:spTree>
    <p:extLst>
      <p:ext uri="{BB962C8B-B14F-4D97-AF65-F5344CB8AC3E}">
        <p14:creationId xmlns:p14="http://schemas.microsoft.com/office/powerpoint/2010/main" val="157215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86516"/>
            <a:ext cx="9144000" cy="5830016"/>
          </a:xfrm>
          <a:prstGeom prst="rect">
            <a:avLst/>
          </a:prstGeom>
        </p:spPr>
      </p:pic>
      <p:sp>
        <p:nvSpPr>
          <p:cNvPr id="3" name="Title 2"/>
          <p:cNvSpPr>
            <a:spLocks noGrp="1"/>
          </p:cNvSpPr>
          <p:nvPr>
            <p:ph type="title"/>
          </p:nvPr>
        </p:nvSpPr>
        <p:spPr>
          <a:xfrm>
            <a:off x="91937" y="4289252"/>
            <a:ext cx="7886700" cy="994172"/>
          </a:xfrm>
        </p:spPr>
        <p:txBody>
          <a:bodyPr/>
          <a:lstStyle/>
          <a:p>
            <a:r>
              <a:rPr lang="en-GB" dirty="0">
                <a:solidFill>
                  <a:schemeClr val="bg2">
                    <a:lumMod val="50000"/>
                  </a:schemeClr>
                </a:solidFill>
              </a:rPr>
              <a:t>VSTS’s Release System - Approval</a:t>
            </a:r>
          </a:p>
        </p:txBody>
      </p:sp>
    </p:spTree>
    <p:extLst>
      <p:ext uri="{BB962C8B-B14F-4D97-AF65-F5344CB8AC3E}">
        <p14:creationId xmlns:p14="http://schemas.microsoft.com/office/powerpoint/2010/main" val="57978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78095"/>
            <a:ext cx="9130792" cy="5821595"/>
          </a:xfrm>
          <a:prstGeom prst="rect">
            <a:avLst/>
          </a:prstGeom>
        </p:spPr>
      </p:pic>
      <p:sp>
        <p:nvSpPr>
          <p:cNvPr id="3" name="Title 2"/>
          <p:cNvSpPr>
            <a:spLocks noGrp="1"/>
          </p:cNvSpPr>
          <p:nvPr>
            <p:ph type="title"/>
          </p:nvPr>
        </p:nvSpPr>
        <p:spPr>
          <a:xfrm>
            <a:off x="76034" y="4205764"/>
            <a:ext cx="7886700" cy="994172"/>
          </a:xfrm>
        </p:spPr>
        <p:txBody>
          <a:bodyPr/>
          <a:lstStyle/>
          <a:p>
            <a:r>
              <a:rPr lang="en-GB" dirty="0">
                <a:solidFill>
                  <a:schemeClr val="bg2">
                    <a:lumMod val="50000"/>
                  </a:schemeClr>
                </a:solidFill>
              </a:rPr>
              <a:t>VSTS’s Release System - Variables</a:t>
            </a:r>
          </a:p>
        </p:txBody>
      </p:sp>
    </p:spTree>
    <p:extLst>
      <p:ext uri="{BB962C8B-B14F-4D97-AF65-F5344CB8AC3E}">
        <p14:creationId xmlns:p14="http://schemas.microsoft.com/office/powerpoint/2010/main" val="402937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01816"/>
            <a:ext cx="9154274" cy="5836566"/>
          </a:xfrm>
          <a:prstGeom prst="rect">
            <a:avLst/>
          </a:prstGeom>
        </p:spPr>
      </p:pic>
      <p:sp>
        <p:nvSpPr>
          <p:cNvPr id="3" name="Title 2"/>
          <p:cNvSpPr>
            <a:spLocks noGrp="1"/>
          </p:cNvSpPr>
          <p:nvPr>
            <p:ph type="title"/>
          </p:nvPr>
        </p:nvSpPr>
        <p:spPr>
          <a:xfrm>
            <a:off x="0" y="4233594"/>
            <a:ext cx="7886700" cy="994172"/>
          </a:xfrm>
        </p:spPr>
        <p:txBody>
          <a:bodyPr/>
          <a:lstStyle/>
          <a:p>
            <a:r>
              <a:rPr lang="en-GB" dirty="0">
                <a:solidFill>
                  <a:schemeClr val="bg2">
                    <a:lumMod val="50000"/>
                  </a:schemeClr>
                </a:solidFill>
              </a:rPr>
              <a:t>VSTS’s Release System – Conditions </a:t>
            </a:r>
          </a:p>
        </p:txBody>
      </p:sp>
    </p:spTree>
    <p:extLst>
      <p:ext uri="{BB962C8B-B14F-4D97-AF65-F5344CB8AC3E}">
        <p14:creationId xmlns:p14="http://schemas.microsoft.com/office/powerpoint/2010/main" val="416741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7830"/>
            <a:ext cx="9144000" cy="5171330"/>
          </a:xfrm>
          <a:prstGeom prst="rect">
            <a:avLst/>
          </a:prstGeom>
        </p:spPr>
      </p:pic>
      <p:sp>
        <p:nvSpPr>
          <p:cNvPr id="2" name="Title 1"/>
          <p:cNvSpPr>
            <a:spLocks noGrp="1"/>
          </p:cNvSpPr>
          <p:nvPr>
            <p:ph type="title"/>
          </p:nvPr>
        </p:nvSpPr>
        <p:spPr>
          <a:xfrm>
            <a:off x="147596" y="3971201"/>
            <a:ext cx="7886700" cy="994172"/>
          </a:xfrm>
        </p:spPr>
        <p:txBody>
          <a:bodyPr/>
          <a:lstStyle/>
          <a:p>
            <a:r>
              <a:rPr lang="en-GB" dirty="0">
                <a:solidFill>
                  <a:schemeClr val="bg2">
                    <a:lumMod val="50000"/>
                  </a:schemeClr>
                </a:solidFill>
              </a:rPr>
              <a:t>VSTS’s Release System – Overview</a:t>
            </a:r>
          </a:p>
        </p:txBody>
      </p:sp>
    </p:spTree>
    <p:extLst>
      <p:ext uri="{BB962C8B-B14F-4D97-AF65-F5344CB8AC3E}">
        <p14:creationId xmlns:p14="http://schemas.microsoft.com/office/powerpoint/2010/main" val="94088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 y="365"/>
            <a:ext cx="9144000" cy="513693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0" dirty="0" err="1">
              <a:gradFill>
                <a:gsLst>
                  <a:gs pos="91556">
                    <a:schemeClr val="bg1"/>
                  </a:gs>
                  <a:gs pos="82937">
                    <a:schemeClr val="bg1"/>
                  </a:gs>
                </a:gsLst>
                <a:lin ang="5400000" scaled="0"/>
              </a:gradFill>
              <a:latin typeface="Segoe UI"/>
              <a:ea typeface="Segoe UI" pitchFamily="34" charset="0"/>
              <a:cs typeface="Segoe UI" pitchFamily="34" charset="0"/>
            </a:endParaRPr>
          </a:p>
        </p:txBody>
      </p:sp>
      <p:sp>
        <p:nvSpPr>
          <p:cNvPr id="6" name="Rectangle 5"/>
          <p:cNvSpPr/>
          <p:nvPr/>
        </p:nvSpPr>
        <p:spPr>
          <a:xfrm>
            <a:off x="706168" y="1428726"/>
            <a:ext cx="7771234" cy="2310569"/>
          </a:xfrm>
          <a:prstGeom prst="rect">
            <a:avLst/>
          </a:prstGeom>
        </p:spPr>
        <p:txBody>
          <a:bodyPr wrap="square">
            <a:spAutoFit/>
          </a:bodyPr>
          <a:lstStyle/>
          <a:p>
            <a:pPr defTabSz="672334">
              <a:spcBef>
                <a:spcPct val="0"/>
              </a:spcBef>
              <a:defRPr/>
            </a:pPr>
            <a:r>
              <a:rPr lang="en-US" sz="2883" spc="-7" dirty="0">
                <a:ln w="3175">
                  <a:noFill/>
                </a:ln>
                <a:gradFill>
                  <a:gsLst>
                    <a:gs pos="91556">
                      <a:schemeClr val="bg1"/>
                    </a:gs>
                    <a:gs pos="82937">
                      <a:schemeClr val="bg1"/>
                    </a:gs>
                  </a:gsLst>
                  <a:lin ang="5400000" scaled="0"/>
                </a:gradFill>
                <a:latin typeface="Segoe UI Light"/>
                <a:cs typeface="Segoe UI" pitchFamily="34" charset="0"/>
              </a:rPr>
              <a:t>“</a:t>
            </a:r>
            <a:r>
              <a:rPr lang="en-US" sz="2883" b="1" spc="-7" dirty="0">
                <a:ln w="3175">
                  <a:noFill/>
                </a:ln>
                <a:gradFill>
                  <a:gsLst>
                    <a:gs pos="91556">
                      <a:schemeClr val="bg1"/>
                    </a:gs>
                    <a:gs pos="82937">
                      <a:schemeClr val="bg1"/>
                    </a:gs>
                  </a:gsLst>
                  <a:lin ang="5400000" scaled="0"/>
                </a:gradFill>
                <a:cs typeface="Segoe UI" pitchFamily="34" charset="0"/>
              </a:rPr>
              <a:t>High-performing organizations</a:t>
            </a:r>
            <a:r>
              <a:rPr lang="en-US" sz="2883" spc="-7" dirty="0">
                <a:ln w="3175">
                  <a:noFill/>
                </a:ln>
                <a:gradFill>
                  <a:gsLst>
                    <a:gs pos="91556">
                      <a:schemeClr val="bg1"/>
                    </a:gs>
                    <a:gs pos="82937">
                      <a:schemeClr val="bg1"/>
                    </a:gs>
                  </a:gsLst>
                  <a:lin ang="5400000" scaled="0"/>
                </a:gradFill>
                <a:latin typeface="Segoe UI Light"/>
                <a:cs typeface="Segoe UI" pitchFamily="34" charset="0"/>
              </a:rPr>
              <a:t> are decisively</a:t>
            </a:r>
            <a:r>
              <a:rPr lang="en-US" sz="2883" spc="-74" dirty="0">
                <a:ln w="3175">
                  <a:noFill/>
                </a:ln>
                <a:gradFill>
                  <a:gsLst>
                    <a:gs pos="91556">
                      <a:schemeClr val="bg1"/>
                    </a:gs>
                    <a:gs pos="82937">
                      <a:schemeClr val="bg1"/>
                    </a:gs>
                  </a:gsLst>
                  <a:lin ang="5400000" scaled="0"/>
                </a:gradFill>
                <a:latin typeface="Segoe UI Light"/>
                <a:cs typeface="Segoe UI" pitchFamily="34" charset="0"/>
              </a:rPr>
              <a:t> </a:t>
            </a:r>
            <a:r>
              <a:rPr lang="en-US" sz="2883" spc="-81" dirty="0">
                <a:ln w="3175">
                  <a:noFill/>
                </a:ln>
                <a:gradFill>
                  <a:gsLst>
                    <a:gs pos="91556">
                      <a:schemeClr val="bg1"/>
                    </a:gs>
                    <a:gs pos="82937">
                      <a:schemeClr val="bg1"/>
                    </a:gs>
                  </a:gsLst>
                  <a:lin ang="5400000" scaled="0"/>
                </a:gradFill>
                <a:latin typeface="Segoe UI Light"/>
                <a:cs typeface="Segoe UI" pitchFamily="34" charset="0"/>
              </a:rPr>
              <a:t>outperforming their lower-performing peers in terms</a:t>
            </a:r>
            <a:r>
              <a:rPr lang="en-US" sz="2883" spc="-74" dirty="0">
                <a:ln w="3175">
                  <a:noFill/>
                </a:ln>
                <a:gradFill>
                  <a:gsLst>
                    <a:gs pos="91556">
                      <a:schemeClr val="bg1"/>
                    </a:gs>
                    <a:gs pos="82937">
                      <a:schemeClr val="bg1"/>
                    </a:gs>
                  </a:gsLst>
                  <a:lin ang="5400000" scaled="0"/>
                </a:gradFill>
                <a:latin typeface="Segoe UI Light"/>
                <a:cs typeface="Segoe UI" pitchFamily="34" charset="0"/>
              </a:rPr>
              <a:t> of throughput. </a:t>
            </a:r>
            <a:r>
              <a:rPr lang="en-US" sz="2883" spc="-44" dirty="0">
                <a:ln w="3175">
                  <a:noFill/>
                </a:ln>
                <a:gradFill>
                  <a:gsLst>
                    <a:gs pos="91556">
                      <a:schemeClr val="bg1"/>
                    </a:gs>
                    <a:gs pos="82937">
                      <a:schemeClr val="bg1"/>
                    </a:gs>
                  </a:gsLst>
                  <a:lin ang="5400000" scaled="0"/>
                </a:gradFill>
                <a:latin typeface="Segoe UI Light"/>
                <a:cs typeface="Segoe UI" pitchFamily="34" charset="0"/>
              </a:rPr>
              <a:t>High performers </a:t>
            </a:r>
            <a:r>
              <a:rPr lang="en-US" sz="2883" b="1" spc="-44" dirty="0">
                <a:ln w="3175">
                  <a:noFill/>
                </a:ln>
                <a:gradFill>
                  <a:gsLst>
                    <a:gs pos="91556">
                      <a:schemeClr val="bg1"/>
                    </a:gs>
                    <a:gs pos="82937">
                      <a:schemeClr val="bg1"/>
                    </a:gs>
                  </a:gsLst>
                  <a:lin ang="5400000" scaled="0"/>
                </a:gradFill>
                <a:cs typeface="Segoe UI" pitchFamily="34" charset="0"/>
              </a:rPr>
              <a:t>deploy 200 times</a:t>
            </a:r>
            <a:r>
              <a:rPr lang="en-US" sz="2883" b="1" spc="-74" dirty="0">
                <a:ln w="3175">
                  <a:noFill/>
                </a:ln>
                <a:gradFill>
                  <a:gsLst>
                    <a:gs pos="91556">
                      <a:schemeClr val="bg1"/>
                    </a:gs>
                    <a:gs pos="82937">
                      <a:schemeClr val="bg1"/>
                    </a:gs>
                  </a:gsLst>
                  <a:lin ang="5400000" scaled="0"/>
                </a:gradFill>
                <a:cs typeface="Segoe UI" pitchFamily="34" charset="0"/>
              </a:rPr>
              <a:t> more frequently</a:t>
            </a:r>
            <a:r>
              <a:rPr lang="en-US" sz="2883" spc="-74" dirty="0">
                <a:ln w="3175">
                  <a:noFill/>
                </a:ln>
                <a:gradFill>
                  <a:gsLst>
                    <a:gs pos="91556">
                      <a:schemeClr val="bg1"/>
                    </a:gs>
                    <a:gs pos="82937">
                      <a:schemeClr val="bg1"/>
                    </a:gs>
                  </a:gsLst>
                  <a:lin ang="5400000" scaled="0"/>
                </a:gradFill>
                <a:latin typeface="Segoe UI Light"/>
                <a:cs typeface="Segoe UI" pitchFamily="34" charset="0"/>
              </a:rPr>
              <a:t> than low performers, </a:t>
            </a:r>
            <a:r>
              <a:rPr lang="en-US" sz="2883" b="1" spc="-74" dirty="0">
                <a:ln w="3175">
                  <a:noFill/>
                </a:ln>
                <a:gradFill>
                  <a:gsLst>
                    <a:gs pos="91556">
                      <a:schemeClr val="bg1"/>
                    </a:gs>
                    <a:gs pos="82937">
                      <a:schemeClr val="bg1"/>
                    </a:gs>
                  </a:gsLst>
                  <a:lin ang="5400000" scaled="0"/>
                </a:gradFill>
                <a:cs typeface="Segoe UI" pitchFamily="34" charset="0"/>
              </a:rPr>
              <a:t>with 2,555 times faster lead times</a:t>
            </a:r>
            <a:r>
              <a:rPr lang="en-US" sz="2883" spc="-74" dirty="0">
                <a:ln w="3175">
                  <a:noFill/>
                </a:ln>
                <a:gradFill>
                  <a:gsLst>
                    <a:gs pos="91556">
                      <a:schemeClr val="bg1"/>
                    </a:gs>
                    <a:gs pos="82937">
                      <a:schemeClr val="bg1"/>
                    </a:gs>
                  </a:gsLst>
                  <a:lin ang="5400000" scaled="0"/>
                </a:gradFill>
                <a:cs typeface="Segoe UI" pitchFamily="34" charset="0"/>
              </a:rPr>
              <a:t>.</a:t>
            </a:r>
            <a:r>
              <a:rPr lang="en-US" sz="2883" dirty="0">
                <a:ln w="3175">
                  <a:noFill/>
                </a:ln>
                <a:gradFill>
                  <a:gsLst>
                    <a:gs pos="91556">
                      <a:schemeClr val="bg1"/>
                    </a:gs>
                    <a:gs pos="82937">
                      <a:schemeClr val="bg1"/>
                    </a:gs>
                  </a:gsLst>
                  <a:lin ang="5400000" scaled="0"/>
                </a:gradFill>
                <a:latin typeface="Segoe UI Light"/>
                <a:cs typeface="Segoe UI" pitchFamily="34" charset="0"/>
              </a:rPr>
              <a:t>”</a:t>
            </a:r>
          </a:p>
        </p:txBody>
      </p:sp>
      <p:sp>
        <p:nvSpPr>
          <p:cNvPr id="7" name="Rectangle 6"/>
          <p:cNvSpPr/>
          <p:nvPr/>
        </p:nvSpPr>
        <p:spPr>
          <a:xfrm>
            <a:off x="5636505" y="4865921"/>
            <a:ext cx="3411846" cy="203261"/>
          </a:xfrm>
          <a:prstGeom prst="rect">
            <a:avLst/>
          </a:prstGeom>
        </p:spPr>
        <p:txBody>
          <a:bodyPr wrap="square">
            <a:spAutoFit/>
          </a:bodyPr>
          <a:lstStyle/>
          <a:p>
            <a:pPr algn="r" defTabSz="659113">
              <a:defRPr/>
            </a:pPr>
            <a:r>
              <a:rPr lang="en-US" sz="721" kern="0" dirty="0">
                <a:gradFill>
                  <a:gsLst>
                    <a:gs pos="91556">
                      <a:schemeClr val="bg1"/>
                    </a:gs>
                    <a:gs pos="82937">
                      <a:schemeClr val="bg1"/>
                    </a:gs>
                  </a:gsLst>
                  <a:lin ang="5400000" scaled="0"/>
                </a:gradFill>
              </a:rPr>
              <a:t>Source: Puppet Labs, State of DevOps Report, 2016</a:t>
            </a:r>
          </a:p>
        </p:txBody>
      </p:sp>
    </p:spTree>
    <p:extLst>
      <p:ext uri="{BB962C8B-B14F-4D97-AF65-F5344CB8AC3E}">
        <p14:creationId xmlns:p14="http://schemas.microsoft.com/office/powerpoint/2010/main" val="323114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dirty="0"/>
              <a:t>And in Summary</a:t>
            </a:r>
          </a:p>
        </p:txBody>
      </p:sp>
      <p:sp>
        <p:nvSpPr>
          <p:cNvPr id="2" name="Text Placeholder 1"/>
          <p:cNvSpPr>
            <a:spLocks noGrp="1"/>
          </p:cNvSpPr>
          <p:nvPr>
            <p:ph type="body" idx="1"/>
          </p:nvPr>
        </p:nvSpPr>
        <p:spPr/>
        <p:txBody>
          <a:bodyPr/>
          <a:lstStyle/>
          <a:p>
            <a:endParaRPr lang="en-GB"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005" y="213510"/>
            <a:ext cx="3097728" cy="3097728"/>
          </a:xfrm>
          <a:prstGeom prst="rect">
            <a:avLst/>
          </a:prstGeom>
        </p:spPr>
      </p:pic>
    </p:spTree>
    <p:extLst>
      <p:ext uri="{BB962C8B-B14F-4D97-AF65-F5344CB8AC3E}">
        <p14:creationId xmlns:p14="http://schemas.microsoft.com/office/powerpoint/2010/main" val="603277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Useful Links:</a:t>
            </a:r>
            <a:endParaRPr lang="en-GB" dirty="0"/>
          </a:p>
        </p:txBody>
      </p:sp>
      <p:sp>
        <p:nvSpPr>
          <p:cNvPr id="2" name="Content Placeholder 1"/>
          <p:cNvSpPr>
            <a:spLocks noGrp="1"/>
          </p:cNvSpPr>
          <p:nvPr>
            <p:ph idx="1"/>
          </p:nvPr>
        </p:nvSpPr>
        <p:spPr/>
        <p:txBody>
          <a:bodyPr>
            <a:normAutofit fontScale="70000" lnSpcReduction="20000"/>
          </a:bodyPr>
          <a:lstStyle/>
          <a:p>
            <a:r>
              <a:rPr lang="en-GB" sz="3200" dirty="0"/>
              <a:t>Azure </a:t>
            </a:r>
            <a:r>
              <a:rPr lang="en-GB" sz="3200" dirty="0" err="1"/>
              <a:t>QuickStart</a:t>
            </a:r>
            <a:r>
              <a:rPr lang="en-GB" sz="3200" dirty="0"/>
              <a:t> Template</a:t>
            </a:r>
            <a:br>
              <a:rPr lang="en-GB" sz="3200" dirty="0"/>
            </a:br>
            <a:r>
              <a:rPr lang="en-GB" sz="3200" dirty="0"/>
              <a:t>   </a:t>
            </a:r>
            <a:r>
              <a:rPr lang="en-GB" dirty="0">
                <a:hlinkClick r:id="rId2"/>
              </a:rPr>
              <a:t>https://github.com/Azure/azure-quickstart-templates</a:t>
            </a:r>
            <a:br>
              <a:rPr lang="en-GB" dirty="0"/>
            </a:br>
            <a:r>
              <a:rPr lang="en-GB" dirty="0"/>
              <a:t>    </a:t>
            </a:r>
            <a:r>
              <a:rPr lang="en-GB" dirty="0">
                <a:hlinkClick r:id="rId3"/>
              </a:rPr>
              <a:t>http://azure.microsoft.com/en-us/documentation/templates/</a:t>
            </a:r>
            <a:endParaRPr lang="en-GB" dirty="0"/>
          </a:p>
          <a:p>
            <a:endParaRPr lang="en-GB" sz="1800" dirty="0"/>
          </a:p>
          <a:p>
            <a:r>
              <a:rPr lang="en-GB" sz="3200" dirty="0"/>
              <a:t>ARM Template Documentation</a:t>
            </a:r>
            <a:br>
              <a:rPr lang="en-GB" sz="1800" dirty="0"/>
            </a:br>
            <a:r>
              <a:rPr lang="en-GB" sz="1800" dirty="0"/>
              <a:t>    </a:t>
            </a:r>
            <a:r>
              <a:rPr lang="en-GB" dirty="0">
                <a:hlinkClick r:id="rId4"/>
              </a:rPr>
              <a:t>https://msdn.microsoft.com/en-us/library/azure/dn835138.aspx</a:t>
            </a:r>
            <a:endParaRPr lang="en-GB" dirty="0"/>
          </a:p>
          <a:p>
            <a:endParaRPr lang="en-GB" dirty="0"/>
          </a:p>
          <a:p>
            <a:r>
              <a:rPr lang="en-GB" sz="3200" dirty="0"/>
              <a:t>Azure Resource Explorer</a:t>
            </a:r>
            <a:br>
              <a:rPr lang="en-GB" sz="3200" dirty="0"/>
            </a:br>
            <a:r>
              <a:rPr lang="en-GB" sz="3200" dirty="0"/>
              <a:t>   </a:t>
            </a:r>
            <a:r>
              <a:rPr lang="en-GB" dirty="0">
                <a:hlinkClick r:id="rId5"/>
              </a:rPr>
              <a:t>https://resources.azure.com/</a:t>
            </a:r>
            <a:endParaRPr lang="en-GB" dirty="0"/>
          </a:p>
          <a:p>
            <a:endParaRPr lang="en-GB" sz="1800" dirty="0"/>
          </a:p>
          <a:p>
            <a:r>
              <a:rPr lang="en-GB" sz="3200" dirty="0"/>
              <a:t>“Azure Resource Manager DevOps Jumpstart”</a:t>
            </a:r>
            <a:br>
              <a:rPr lang="en-GB" sz="3200" dirty="0"/>
            </a:br>
            <a:r>
              <a:rPr lang="en-GB" sz="3200" dirty="0"/>
              <a:t>   </a:t>
            </a:r>
            <a:r>
              <a:rPr lang="en-GB" dirty="0">
                <a:hlinkClick r:id="rId6"/>
              </a:rPr>
              <a:t>https://www.microsoftvirtualacademy.com/en-US/training-courses/azure-resource-manager-devops-jump-start-8413</a:t>
            </a:r>
            <a:endParaRPr lang="en-GB" dirty="0"/>
          </a:p>
          <a:p>
            <a:pPr marL="0" indent="0">
              <a:buNone/>
            </a:pPr>
            <a:endParaRPr lang="en-GB" dirty="0"/>
          </a:p>
        </p:txBody>
      </p:sp>
    </p:spTree>
    <p:extLst>
      <p:ext uri="{BB962C8B-B14F-4D97-AF65-F5344CB8AC3E}">
        <p14:creationId xmlns:p14="http://schemas.microsoft.com/office/powerpoint/2010/main" val="244255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Useful Links:</a:t>
            </a:r>
          </a:p>
        </p:txBody>
      </p:sp>
      <p:sp>
        <p:nvSpPr>
          <p:cNvPr id="3" name="Content Placeholder 2"/>
          <p:cNvSpPr>
            <a:spLocks noGrp="1"/>
          </p:cNvSpPr>
          <p:nvPr>
            <p:ph idx="1"/>
          </p:nvPr>
        </p:nvSpPr>
        <p:spPr/>
        <p:txBody>
          <a:bodyPr>
            <a:normAutofit/>
          </a:bodyPr>
          <a:lstStyle/>
          <a:p>
            <a:pPr marL="0" indent="0">
              <a:buNone/>
            </a:pPr>
            <a:r>
              <a:rPr lang="en-GB" dirty="0"/>
              <a:t>VSTS Marketplace:</a:t>
            </a:r>
            <a:br>
              <a:rPr lang="en-GB" dirty="0"/>
            </a:br>
            <a:r>
              <a:rPr lang="en-GB" sz="1800" dirty="0"/>
              <a:t>    </a:t>
            </a:r>
            <a:r>
              <a:rPr lang="en-GB" sz="1800" dirty="0">
                <a:hlinkClick r:id="rId2"/>
              </a:rPr>
              <a:t>https://marketplace.visualstudio.com/vsts</a:t>
            </a:r>
            <a:br>
              <a:rPr lang="en-GB" sz="1800" dirty="0"/>
            </a:br>
            <a:r>
              <a:rPr lang="en-GB" sz="1800" dirty="0"/>
              <a:t>    </a:t>
            </a:r>
            <a:r>
              <a:rPr lang="en-GB" sz="1800" dirty="0">
                <a:hlinkClick r:id="rId3"/>
              </a:rPr>
              <a:t>http://bit.ly/VSTSBM</a:t>
            </a:r>
            <a:r>
              <a:rPr lang="en-GB" sz="1800" dirty="0"/>
              <a:t> (Black Marble extensions in marketplace)</a:t>
            </a:r>
            <a:br>
              <a:rPr lang="en-GB" sz="1800" dirty="0"/>
            </a:br>
            <a:br>
              <a:rPr lang="en-GB" sz="2400" dirty="0"/>
            </a:br>
            <a:r>
              <a:rPr lang="en-GB" dirty="0"/>
              <a:t>Our </a:t>
            </a:r>
            <a:r>
              <a:rPr lang="en-GB" dirty="0" err="1"/>
              <a:t>Github</a:t>
            </a:r>
            <a:r>
              <a:rPr lang="en-GB" dirty="0"/>
              <a:t> Repos:</a:t>
            </a:r>
            <a:br>
              <a:rPr lang="en-GB" dirty="0"/>
            </a:br>
            <a:r>
              <a:rPr lang="en-GB" sz="1800" dirty="0"/>
              <a:t>    </a:t>
            </a:r>
            <a:r>
              <a:rPr lang="en-GB" sz="1800" dirty="0">
                <a:hlinkClick r:id="rId4"/>
              </a:rPr>
              <a:t>https://github.com/rikhepworth/</a:t>
            </a:r>
            <a:br>
              <a:rPr lang="en-GB" sz="1800" dirty="0"/>
            </a:br>
            <a:r>
              <a:rPr lang="en-GB" sz="1800" dirty="0"/>
              <a:t>    </a:t>
            </a:r>
            <a:r>
              <a:rPr lang="en-GB" sz="1800" dirty="0">
                <a:hlinkClick r:id="rId5"/>
              </a:rPr>
              <a:t>https://github.com/rfennell</a:t>
            </a:r>
            <a:br>
              <a:rPr lang="en-GB" sz="1800" dirty="0"/>
            </a:br>
            <a:endParaRPr lang="en-GB" sz="1800" dirty="0"/>
          </a:p>
          <a:p>
            <a:pPr marL="0" indent="0">
              <a:buNone/>
            </a:pPr>
            <a:r>
              <a:rPr lang="en-GB" dirty="0"/>
              <a:t>Our blogs:</a:t>
            </a:r>
            <a:br>
              <a:rPr lang="en-GB" dirty="0"/>
            </a:br>
            <a:r>
              <a:rPr lang="en-GB" dirty="0"/>
              <a:t>    </a:t>
            </a:r>
            <a:r>
              <a:rPr lang="en-GB" sz="1800" dirty="0">
                <a:hlinkClick r:id="rId6"/>
              </a:rPr>
              <a:t>http://blogs.blackmarble.co.uk</a:t>
            </a:r>
            <a:endParaRPr lang="en-GB" sz="1800" dirty="0"/>
          </a:p>
        </p:txBody>
      </p:sp>
    </p:spTree>
    <p:extLst>
      <p:ext uri="{BB962C8B-B14F-4D97-AF65-F5344CB8AC3E}">
        <p14:creationId xmlns:p14="http://schemas.microsoft.com/office/powerpoint/2010/main" val="292278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Call to Action</a:t>
            </a:r>
          </a:p>
        </p:txBody>
      </p:sp>
      <p:sp>
        <p:nvSpPr>
          <p:cNvPr id="3" name="Content Placeholder 2"/>
          <p:cNvSpPr>
            <a:spLocks noGrp="1"/>
          </p:cNvSpPr>
          <p:nvPr>
            <p:ph idx="1"/>
          </p:nvPr>
        </p:nvSpPr>
        <p:spPr/>
        <p:txBody>
          <a:bodyPr>
            <a:normAutofit lnSpcReduction="10000"/>
          </a:bodyPr>
          <a:lstStyle/>
          <a:p>
            <a:pPr marL="0" indent="0">
              <a:buNone/>
            </a:pPr>
            <a:r>
              <a:rPr lang="en-GB" dirty="0"/>
              <a:t>Black Marble DevOps Jump Start (5 days*)</a:t>
            </a:r>
          </a:p>
          <a:p>
            <a:r>
              <a:rPr lang="en-GB" dirty="0"/>
              <a:t>On-site Workshop:</a:t>
            </a:r>
            <a:br>
              <a:rPr lang="en-GB" dirty="0"/>
            </a:br>
            <a:r>
              <a:rPr lang="en-GB" sz="1800" dirty="0"/>
              <a:t>Assess your current situation and needs</a:t>
            </a:r>
            <a:endParaRPr lang="en-GB" dirty="0"/>
          </a:p>
          <a:p>
            <a:r>
              <a:rPr lang="en-GB" dirty="0"/>
              <a:t>Technology Demonstrator:</a:t>
            </a:r>
            <a:br>
              <a:rPr lang="en-GB" dirty="0"/>
            </a:br>
            <a:r>
              <a:rPr lang="en-GB" sz="1800" dirty="0"/>
              <a:t>Deploy the tools for you to use</a:t>
            </a:r>
            <a:endParaRPr lang="en-GB" dirty="0"/>
          </a:p>
          <a:p>
            <a:pPr marL="0" indent="0">
              <a:buNone/>
            </a:pPr>
            <a:endParaRPr lang="en-GB" dirty="0"/>
          </a:p>
          <a:p>
            <a:pPr marL="0" indent="0">
              <a:buNone/>
            </a:pPr>
            <a:r>
              <a:rPr lang="en-GB" dirty="0"/>
              <a:t>Bespoke follow-on:</a:t>
            </a:r>
            <a:br>
              <a:rPr lang="en-GB" dirty="0"/>
            </a:br>
            <a:r>
              <a:rPr lang="en-GB" sz="1800" dirty="0"/>
              <a:t>Automate your own projects and build best-practice</a:t>
            </a:r>
          </a:p>
          <a:p>
            <a:endParaRPr lang="en-GB" sz="1800" dirty="0"/>
          </a:p>
          <a:p>
            <a:pPr marL="0" indent="0">
              <a:buNone/>
            </a:pPr>
            <a:r>
              <a:rPr lang="en-GB" sz="1800" i="1" dirty="0"/>
              <a:t>*Can be funded through Microsoft DPS if available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9278" y="114932"/>
            <a:ext cx="2637064" cy="5200018"/>
          </a:xfrm>
          <a:prstGeom prst="rect">
            <a:avLst/>
          </a:prstGeom>
        </p:spPr>
      </p:pic>
    </p:spTree>
    <p:extLst>
      <p:ext uri="{BB962C8B-B14F-4D97-AF65-F5344CB8AC3E}">
        <p14:creationId xmlns:p14="http://schemas.microsoft.com/office/powerpoint/2010/main" val="230644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48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92669" y="366"/>
            <a:ext cx="4851332" cy="5142770"/>
          </a:xfrm>
          <a:prstGeom prst="rect">
            <a:avLst/>
          </a:prstGeom>
        </p:spPr>
      </p:pic>
      <p:sp>
        <p:nvSpPr>
          <p:cNvPr id="7" name="Freeform 20"/>
          <p:cNvSpPr/>
          <p:nvPr/>
        </p:nvSpPr>
        <p:spPr bwMode="auto">
          <a:xfrm flipH="1" flipV="1">
            <a:off x="1" y="365"/>
            <a:ext cx="5188292" cy="514277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8" tIns="107543" rIns="134428" bIns="107543" numCol="1" spcCol="0" rtlCol="0" fromWordArt="0" anchor="t" anchorCtr="0" forceAA="0" compatLnSpc="1">
            <a:prstTxWarp prst="textNoShape">
              <a:avLst/>
            </a:prstTxWarp>
            <a:noAutofit/>
          </a:bodyPr>
          <a:lstStyle/>
          <a:p>
            <a:pPr algn="ctr" defTabSz="685441" fontAlgn="base">
              <a:lnSpc>
                <a:spcPct val="90000"/>
              </a:lnSpc>
              <a:spcBef>
                <a:spcPct val="0"/>
              </a:spcBef>
              <a:spcAft>
                <a:spcPct val="0"/>
              </a:spcAft>
              <a:defRPr/>
            </a:pPr>
            <a:endParaRPr lang="en-US" sz="1470" b="1" dirty="0">
              <a:gradFill>
                <a:gsLst>
                  <a:gs pos="33333">
                    <a:srgbClr val="FFFFFF"/>
                  </a:gs>
                  <a:gs pos="46222">
                    <a:srgbClr val="FFFFFF"/>
                  </a:gs>
                </a:gsLst>
                <a:lin ang="5400000" scaled="0"/>
              </a:gradFill>
              <a:latin typeface="Segoe UI Light"/>
              <a:ea typeface="Segoe UI" pitchFamily="34" charset="0"/>
              <a:cs typeface="Segoe UI" pitchFamily="34" charset="0"/>
            </a:endParaRPr>
          </a:p>
        </p:txBody>
      </p:sp>
      <p:sp>
        <p:nvSpPr>
          <p:cNvPr id="4" name="Title 1"/>
          <p:cNvSpPr txBox="1">
            <a:spLocks/>
          </p:cNvSpPr>
          <p:nvPr/>
        </p:nvSpPr>
        <p:spPr>
          <a:xfrm>
            <a:off x="201930" y="217467"/>
            <a:ext cx="6106893" cy="1009646"/>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45">
              <a:lnSpc>
                <a:spcPct val="100000"/>
              </a:lnSpc>
              <a:defRPr/>
            </a:pPr>
            <a:r>
              <a:rPr lang="en-US" sz="3529" spc="-75" dirty="0">
                <a:gradFill>
                  <a:gsLst>
                    <a:gs pos="33333">
                      <a:srgbClr val="FFFFFF"/>
                    </a:gs>
                    <a:gs pos="46222">
                      <a:srgbClr val="FFFFFF"/>
                    </a:gs>
                  </a:gsLst>
                  <a:lin ang="5400000" scaled="0"/>
                </a:gradFill>
                <a:latin typeface="Segoe UI Light"/>
              </a:rPr>
              <a:t>DevOps and Security</a:t>
            </a:r>
            <a:endParaRPr lang="en-US" sz="2794" i="1" spc="-74" dirty="0">
              <a:gradFill>
                <a:gsLst>
                  <a:gs pos="33333">
                    <a:srgbClr val="FFFFFF"/>
                  </a:gs>
                  <a:gs pos="46222">
                    <a:srgbClr val="FFFFFF"/>
                  </a:gs>
                </a:gsLst>
                <a:lin ang="5400000" scaled="0"/>
              </a:gradFill>
              <a:latin typeface="Segoe UI Light"/>
            </a:endParaRPr>
          </a:p>
        </p:txBody>
      </p:sp>
      <p:sp>
        <p:nvSpPr>
          <p:cNvPr id="8" name="Text Placeholder 5"/>
          <p:cNvSpPr txBox="1">
            <a:spLocks/>
          </p:cNvSpPr>
          <p:nvPr/>
        </p:nvSpPr>
        <p:spPr>
          <a:xfrm>
            <a:off x="201930" y="1674056"/>
            <a:ext cx="5658681" cy="1289939"/>
          </a:xfrm>
          <a:prstGeom prst="rect">
            <a:avLst/>
          </a:prstGeom>
        </p:spPr>
        <p:txBody>
          <a:bodyPr vert="horz" wrap="square" lIns="107571" tIns="67232" rIns="107571" bIns="6723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500" spc="88" dirty="0">
                <a:gradFill>
                  <a:gsLst>
                    <a:gs pos="33333">
                      <a:schemeClr val="bg1"/>
                    </a:gs>
                    <a:gs pos="46222">
                      <a:schemeClr val="bg1"/>
                    </a:gs>
                  </a:gsLst>
                  <a:lin ang="5400000" scaled="0"/>
                </a:gradFill>
              </a:rPr>
              <a:t>DevOps</a:t>
            </a:r>
            <a:r>
              <a:rPr lang="en-US" sz="2500" dirty="0">
                <a:gradFill>
                  <a:gsLst>
                    <a:gs pos="33333">
                      <a:schemeClr val="bg1"/>
                    </a:gs>
                    <a:gs pos="46222">
                      <a:schemeClr val="bg1"/>
                    </a:gs>
                  </a:gsLst>
                  <a:lin ang="5400000" scaled="0"/>
                </a:gradFill>
              </a:rPr>
              <a:t> </a:t>
            </a:r>
            <a:r>
              <a:rPr lang="en-US" sz="2500" b="1" dirty="0">
                <a:gradFill>
                  <a:gsLst>
                    <a:gs pos="33333">
                      <a:schemeClr val="bg1"/>
                    </a:gs>
                    <a:gs pos="46222">
                      <a:schemeClr val="bg1"/>
                    </a:gs>
                  </a:gsLst>
                  <a:lin ang="5400000" scaled="0"/>
                </a:gradFill>
                <a:latin typeface="+mn-lt"/>
              </a:rPr>
              <a:t>+ </a:t>
            </a:r>
            <a:r>
              <a:rPr lang="en-US" sz="2500" spc="88" dirty="0">
                <a:gradFill>
                  <a:gsLst>
                    <a:gs pos="33333">
                      <a:schemeClr val="bg1"/>
                    </a:gs>
                    <a:gs pos="46222">
                      <a:schemeClr val="bg1"/>
                    </a:gs>
                  </a:gsLst>
                  <a:lin ang="5400000" scaled="0"/>
                </a:gradFill>
              </a:rPr>
              <a:t>automated</a:t>
            </a:r>
            <a:br>
              <a:rPr lang="en-US" sz="2500" spc="88" dirty="0">
                <a:gradFill>
                  <a:gsLst>
                    <a:gs pos="33333">
                      <a:schemeClr val="bg1"/>
                    </a:gs>
                    <a:gs pos="46222">
                      <a:schemeClr val="bg1"/>
                    </a:gs>
                  </a:gsLst>
                  <a:lin ang="5400000" scaled="0"/>
                </a:gradFill>
              </a:rPr>
            </a:br>
            <a:r>
              <a:rPr lang="en-US" sz="2500" spc="-51" dirty="0">
                <a:gradFill>
                  <a:gsLst>
                    <a:gs pos="33333">
                      <a:schemeClr val="bg1"/>
                    </a:gs>
                    <a:gs pos="46222">
                      <a:schemeClr val="bg1"/>
                    </a:gs>
                  </a:gsLst>
                  <a:lin ang="5400000" scaled="0"/>
                </a:gradFill>
              </a:rPr>
              <a:t>security</a:t>
            </a:r>
            <a:r>
              <a:rPr lang="en-US" sz="2500" spc="-74" dirty="0">
                <a:gradFill>
                  <a:gsLst>
                    <a:gs pos="33333">
                      <a:schemeClr val="bg1"/>
                    </a:gs>
                    <a:gs pos="46222">
                      <a:schemeClr val="bg1"/>
                    </a:gs>
                  </a:gsLst>
                  <a:lin ang="5400000" scaled="0"/>
                </a:gradFill>
              </a:rPr>
              <a:t> &amp; compliance </a:t>
            </a:r>
            <a:r>
              <a:rPr lang="en-US" sz="2500" b="1" spc="-74" dirty="0">
                <a:gradFill>
                  <a:gsLst>
                    <a:gs pos="33333">
                      <a:schemeClr val="bg1"/>
                    </a:gs>
                    <a:gs pos="46222">
                      <a:schemeClr val="bg1"/>
                    </a:gs>
                  </a:gsLst>
                  <a:lin ang="5400000" scaled="0"/>
                </a:gradFill>
                <a:latin typeface="+mn-lt"/>
              </a:rPr>
              <a:t>=</a:t>
            </a:r>
            <a:br>
              <a:rPr lang="en-US" sz="2500" dirty="0">
                <a:gradFill>
                  <a:gsLst>
                    <a:gs pos="33333">
                      <a:schemeClr val="bg1"/>
                    </a:gs>
                    <a:gs pos="46222">
                      <a:schemeClr val="bg1"/>
                    </a:gs>
                  </a:gsLst>
                  <a:lin ang="5400000" scaled="0"/>
                </a:gradFill>
              </a:rPr>
            </a:br>
            <a:r>
              <a:rPr lang="en-US" sz="2500" dirty="0">
                <a:gradFill>
                  <a:gsLst>
                    <a:gs pos="33333">
                      <a:schemeClr val="bg1"/>
                    </a:gs>
                    <a:gs pos="46222">
                      <a:schemeClr val="bg1"/>
                    </a:gs>
                  </a:gsLst>
                  <a:lin ang="5400000" scaled="0"/>
                </a:gradFill>
              </a:rPr>
              <a:t>Rugged DevOps</a:t>
            </a:r>
          </a:p>
        </p:txBody>
      </p:sp>
    </p:spTree>
    <p:extLst>
      <p:ext uri="{BB962C8B-B14F-4D97-AF65-F5344CB8AC3E}">
        <p14:creationId xmlns:p14="http://schemas.microsoft.com/office/powerpoint/2010/main" val="2528053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122289" y="366"/>
            <a:ext cx="5021712" cy="5142770"/>
          </a:xfrm>
          <a:prstGeom prst="rect">
            <a:avLst/>
          </a:prstGeom>
        </p:spPr>
      </p:pic>
      <p:sp>
        <p:nvSpPr>
          <p:cNvPr id="7" name="Freeform 20"/>
          <p:cNvSpPr/>
          <p:nvPr/>
        </p:nvSpPr>
        <p:spPr bwMode="auto">
          <a:xfrm flipH="1" flipV="1">
            <a:off x="-1" y="364"/>
            <a:ext cx="5188292" cy="514277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8" tIns="107543" rIns="134428" bIns="107543" numCol="1" spcCol="0" rtlCol="0" fromWordArt="0" anchor="t" anchorCtr="0" forceAA="0" compatLnSpc="1">
            <a:prstTxWarp prst="textNoShape">
              <a:avLst/>
            </a:prstTxWarp>
            <a:noAutofit/>
          </a:bodyPr>
          <a:lstStyle/>
          <a:p>
            <a:pPr algn="ctr" defTabSz="685441" fontAlgn="base">
              <a:lnSpc>
                <a:spcPct val="90000"/>
              </a:lnSpc>
              <a:spcBef>
                <a:spcPct val="0"/>
              </a:spcBef>
              <a:spcAft>
                <a:spcPct val="0"/>
              </a:spcAft>
              <a:defRPr/>
            </a:pPr>
            <a:endParaRPr lang="en-US" sz="1470" b="1" dirty="0">
              <a:gradFill>
                <a:gsLst>
                  <a:gs pos="7258">
                    <a:srgbClr val="FFFFFF"/>
                  </a:gs>
                  <a:gs pos="19000">
                    <a:srgbClr val="FFFFFF"/>
                  </a:gs>
                </a:gsLst>
                <a:lin ang="5400000" scaled="1"/>
              </a:gradFill>
              <a:latin typeface="Segoe UI Light"/>
              <a:ea typeface="Segoe UI" pitchFamily="34" charset="0"/>
              <a:cs typeface="Segoe UI" pitchFamily="34" charset="0"/>
            </a:endParaRPr>
          </a:p>
        </p:txBody>
      </p:sp>
      <p:sp>
        <p:nvSpPr>
          <p:cNvPr id="4" name="Title 1"/>
          <p:cNvSpPr txBox="1">
            <a:spLocks/>
          </p:cNvSpPr>
          <p:nvPr/>
        </p:nvSpPr>
        <p:spPr>
          <a:xfrm>
            <a:off x="201930" y="217467"/>
            <a:ext cx="6106893" cy="1009646"/>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45">
              <a:lnSpc>
                <a:spcPct val="100000"/>
              </a:lnSpc>
              <a:defRPr/>
            </a:pPr>
            <a:r>
              <a:rPr lang="en-US" sz="3529" spc="-75" dirty="0">
                <a:gradFill>
                  <a:gsLst>
                    <a:gs pos="7258">
                      <a:srgbClr val="FFFFFF"/>
                    </a:gs>
                    <a:gs pos="19000">
                      <a:srgbClr val="FFFFFF"/>
                    </a:gs>
                  </a:gsLst>
                  <a:lin ang="5400000" scaled="1"/>
                </a:gradFill>
                <a:latin typeface="Segoe UI Light"/>
              </a:rPr>
              <a:t>Evolving DevOps</a:t>
            </a:r>
            <a:endParaRPr lang="en-US" sz="2794" i="1" spc="-74" dirty="0">
              <a:gradFill>
                <a:gsLst>
                  <a:gs pos="7258">
                    <a:srgbClr val="FFFFFF"/>
                  </a:gs>
                  <a:gs pos="19000">
                    <a:srgbClr val="FFFFFF"/>
                  </a:gs>
                </a:gsLst>
                <a:lin ang="5400000" scaled="1"/>
              </a:gradFill>
              <a:latin typeface="Segoe UI Light"/>
            </a:endParaRPr>
          </a:p>
        </p:txBody>
      </p:sp>
      <p:sp>
        <p:nvSpPr>
          <p:cNvPr id="9" name="Text Placeholder 5"/>
          <p:cNvSpPr>
            <a:spLocks noGrp="1"/>
          </p:cNvSpPr>
          <p:nvPr>
            <p:ph type="body" sz="quarter" idx="10"/>
          </p:nvPr>
        </p:nvSpPr>
        <p:spPr>
          <a:xfrm>
            <a:off x="201930" y="1643022"/>
            <a:ext cx="5658681" cy="1289880"/>
          </a:xfrm>
        </p:spPr>
        <p:txBody>
          <a:bodyPr/>
          <a:lstStyle/>
          <a:p>
            <a:pPr>
              <a:lnSpc>
                <a:spcPct val="100000"/>
              </a:lnSpc>
            </a:pPr>
            <a:r>
              <a:rPr lang="en-US" sz="2500" spc="59" dirty="0">
                <a:gradFill>
                  <a:gsLst>
                    <a:gs pos="7258">
                      <a:srgbClr val="FFFFFF"/>
                    </a:gs>
                    <a:gs pos="19000">
                      <a:srgbClr val="FFFFFF"/>
                    </a:gs>
                  </a:gsLst>
                  <a:lin ang="5400000" scaled="1"/>
                </a:gradFill>
              </a:rPr>
              <a:t>Continuous Integration</a:t>
            </a:r>
            <a:r>
              <a:rPr lang="en-US" sz="2500" spc="29" dirty="0">
                <a:gradFill>
                  <a:gsLst>
                    <a:gs pos="7258">
                      <a:srgbClr val="FFFFFF"/>
                    </a:gs>
                    <a:gs pos="19000">
                      <a:srgbClr val="FFFFFF"/>
                    </a:gs>
                  </a:gsLst>
                  <a:lin ang="5400000" scaled="1"/>
                </a:gradFill>
              </a:rPr>
              <a:t> </a:t>
            </a:r>
            <a:r>
              <a:rPr lang="en-US" sz="2500" b="1" spc="29" dirty="0">
                <a:gradFill>
                  <a:gsLst>
                    <a:gs pos="7258">
                      <a:srgbClr val="FFFFFF"/>
                    </a:gs>
                    <a:gs pos="19000">
                      <a:srgbClr val="FFFFFF"/>
                    </a:gs>
                  </a:gsLst>
                  <a:lin ang="5400000" scaled="1"/>
                </a:gradFill>
                <a:latin typeface="Segoe UI"/>
              </a:rPr>
              <a:t>+</a:t>
            </a:r>
            <a:br>
              <a:rPr lang="en-US" sz="2500" b="1" dirty="0">
                <a:gradFill>
                  <a:gsLst>
                    <a:gs pos="7258">
                      <a:srgbClr val="FFFFFF"/>
                    </a:gs>
                    <a:gs pos="19000">
                      <a:srgbClr val="FFFFFF"/>
                    </a:gs>
                  </a:gsLst>
                  <a:lin ang="5400000" scaled="1"/>
                </a:gradFill>
                <a:latin typeface="Segoe UI"/>
              </a:rPr>
            </a:br>
            <a:r>
              <a:rPr lang="en-US" sz="2500" dirty="0">
                <a:gradFill>
                  <a:gsLst>
                    <a:gs pos="7258">
                      <a:srgbClr val="FFFFFF"/>
                    </a:gs>
                    <a:gs pos="19000">
                      <a:srgbClr val="FFFFFF"/>
                    </a:gs>
                  </a:gsLst>
                  <a:lin ang="5400000" scaled="1"/>
                </a:gradFill>
              </a:rPr>
              <a:t>Real-time experiences </a:t>
            </a:r>
            <a:r>
              <a:rPr lang="en-US" sz="2500" b="1" dirty="0">
                <a:gradFill>
                  <a:gsLst>
                    <a:gs pos="7258">
                      <a:srgbClr val="FFFFFF"/>
                    </a:gs>
                    <a:gs pos="19000">
                      <a:srgbClr val="FFFFFF"/>
                    </a:gs>
                  </a:gsLst>
                  <a:lin ang="5400000" scaled="1"/>
                </a:gradFill>
                <a:latin typeface="Segoe UI"/>
              </a:rPr>
              <a:t>=</a:t>
            </a:r>
            <a:br>
              <a:rPr lang="en-US" sz="2500" dirty="0">
                <a:gradFill>
                  <a:gsLst>
                    <a:gs pos="7258">
                      <a:srgbClr val="FFFFFF"/>
                    </a:gs>
                    <a:gs pos="19000">
                      <a:srgbClr val="FFFFFF"/>
                    </a:gs>
                  </a:gsLst>
                  <a:lin ang="5400000" scaled="1"/>
                </a:gradFill>
              </a:rPr>
            </a:br>
            <a:r>
              <a:rPr lang="en-US" sz="2500" b="1" dirty="0">
                <a:gradFill>
                  <a:gsLst>
                    <a:gs pos="7258">
                      <a:srgbClr val="FFFFFF"/>
                    </a:gs>
                    <a:gs pos="19000">
                      <a:srgbClr val="FFFFFF"/>
                    </a:gs>
                  </a:gsLst>
                  <a:lin ang="5400000" scaled="1"/>
                </a:gradFill>
              </a:rPr>
              <a:t>Shift Left</a:t>
            </a:r>
            <a:endParaRPr lang="en-US" sz="2500" b="1" spc="-96" dirty="0">
              <a:gradFill>
                <a:gsLst>
                  <a:gs pos="33333">
                    <a:schemeClr val="bg1"/>
                  </a:gs>
                  <a:gs pos="46222">
                    <a:schemeClr val="bg1"/>
                  </a:gs>
                </a:gsLst>
                <a:lin ang="5400000" scaled="0"/>
              </a:gradFill>
            </a:endParaRPr>
          </a:p>
        </p:txBody>
      </p:sp>
      <p:sp>
        <p:nvSpPr>
          <p:cNvPr id="10" name="Text Placeholder 5"/>
          <p:cNvSpPr txBox="1">
            <a:spLocks/>
          </p:cNvSpPr>
          <p:nvPr/>
        </p:nvSpPr>
        <p:spPr>
          <a:xfrm>
            <a:off x="201930" y="3075989"/>
            <a:ext cx="5658681" cy="1289939"/>
          </a:xfrm>
          <a:prstGeom prst="rect">
            <a:avLst/>
          </a:prstGeom>
        </p:spPr>
        <p:txBody>
          <a:bodyPr vert="horz" wrap="square" lIns="107571" tIns="67232" rIns="107571" bIns="6723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500" spc="-44" dirty="0">
                <a:gradFill>
                  <a:gsLst>
                    <a:gs pos="7258">
                      <a:srgbClr val="FFFFFF"/>
                    </a:gs>
                    <a:gs pos="19000">
                      <a:srgbClr val="FFFFFF"/>
                    </a:gs>
                  </a:gsLst>
                  <a:lin ang="5400000" scaled="1"/>
                </a:gradFill>
              </a:rPr>
              <a:t>Continuous data mining </a:t>
            </a:r>
            <a:r>
              <a:rPr lang="en-US" sz="2500" b="1" spc="29" dirty="0">
                <a:gradFill>
                  <a:gsLst>
                    <a:gs pos="7258">
                      <a:srgbClr val="FFFFFF"/>
                    </a:gs>
                    <a:gs pos="19000">
                      <a:srgbClr val="FFFFFF"/>
                    </a:gs>
                  </a:gsLst>
                  <a:lin ang="5400000" scaled="1"/>
                </a:gradFill>
                <a:latin typeface="Segoe UI"/>
              </a:rPr>
              <a:t>+</a:t>
            </a:r>
            <a:br>
              <a:rPr lang="en-US" sz="2500" b="1" dirty="0">
                <a:gradFill>
                  <a:gsLst>
                    <a:gs pos="7258">
                      <a:srgbClr val="FFFFFF"/>
                    </a:gs>
                    <a:gs pos="19000">
                      <a:srgbClr val="FFFFFF"/>
                    </a:gs>
                  </a:gsLst>
                  <a:lin ang="5400000" scaled="1"/>
                </a:gradFill>
                <a:latin typeface="Segoe UI"/>
              </a:rPr>
            </a:br>
            <a:r>
              <a:rPr lang="en-US" sz="2500" dirty="0">
                <a:gradFill>
                  <a:gsLst>
                    <a:gs pos="7258">
                      <a:srgbClr val="FFFFFF"/>
                    </a:gs>
                    <a:gs pos="19000">
                      <a:srgbClr val="FFFFFF"/>
                    </a:gs>
                  </a:gsLst>
                  <a:lin ang="5400000" scaled="1"/>
                </a:gradFill>
              </a:rPr>
              <a:t>near real-time data </a:t>
            </a:r>
            <a:r>
              <a:rPr lang="en-US" sz="2500" b="1" dirty="0">
                <a:gradFill>
                  <a:gsLst>
                    <a:gs pos="7258">
                      <a:srgbClr val="FFFFFF"/>
                    </a:gs>
                    <a:gs pos="19000">
                      <a:srgbClr val="FFFFFF"/>
                    </a:gs>
                  </a:gsLst>
                  <a:lin ang="5400000" scaled="1"/>
                </a:gradFill>
                <a:latin typeface="Segoe UI"/>
              </a:rPr>
              <a:t>=</a:t>
            </a:r>
            <a:br>
              <a:rPr lang="en-US" sz="2500" dirty="0">
                <a:gradFill>
                  <a:gsLst>
                    <a:gs pos="7258">
                      <a:srgbClr val="FFFFFF"/>
                    </a:gs>
                    <a:gs pos="19000">
                      <a:srgbClr val="FFFFFF"/>
                    </a:gs>
                  </a:gsLst>
                  <a:lin ang="5400000" scaled="1"/>
                </a:gradFill>
              </a:rPr>
            </a:br>
            <a:r>
              <a:rPr lang="en-US" sz="2500" b="1" dirty="0">
                <a:gradFill>
                  <a:gsLst>
                    <a:gs pos="7258">
                      <a:srgbClr val="FFFFFF"/>
                    </a:gs>
                    <a:gs pos="19000">
                      <a:srgbClr val="FFFFFF"/>
                    </a:gs>
                  </a:gsLst>
                  <a:lin ang="5400000" scaled="1"/>
                </a:gradFill>
                <a:latin typeface="+mn-lt"/>
              </a:rPr>
              <a:t>Shift Right</a:t>
            </a:r>
            <a:endParaRPr lang="en-US" sz="2500" b="1" spc="-96" dirty="0">
              <a:gradFill>
                <a:gsLst>
                  <a:gs pos="33333">
                    <a:schemeClr val="bg1"/>
                  </a:gs>
                  <a:gs pos="46222">
                    <a:schemeClr val="bg1"/>
                  </a:gs>
                </a:gsLst>
                <a:lin ang="5400000" scaled="0"/>
              </a:gradFill>
              <a:latin typeface="+mn-lt"/>
            </a:endParaRPr>
          </a:p>
        </p:txBody>
      </p:sp>
    </p:spTree>
    <p:extLst>
      <p:ext uri="{BB962C8B-B14F-4D97-AF65-F5344CB8AC3E}">
        <p14:creationId xmlns:p14="http://schemas.microsoft.com/office/powerpoint/2010/main" val="317519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1188"/>
          <a:stretch/>
        </p:blipFill>
        <p:spPr>
          <a:xfrm>
            <a:off x="3339416" y="366"/>
            <a:ext cx="5804584" cy="5142770"/>
          </a:xfrm>
          <a:prstGeom prst="rect">
            <a:avLst/>
          </a:prstGeom>
        </p:spPr>
      </p:pic>
      <p:sp>
        <p:nvSpPr>
          <p:cNvPr id="7" name="Freeform 20"/>
          <p:cNvSpPr/>
          <p:nvPr/>
        </p:nvSpPr>
        <p:spPr bwMode="auto">
          <a:xfrm flipH="1" flipV="1">
            <a:off x="-1" y="364"/>
            <a:ext cx="5188292" cy="5142770"/>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8" tIns="107543" rIns="134428" bIns="107543" numCol="1" spcCol="0" rtlCol="0" fromWordArt="0" anchor="t" anchorCtr="0" forceAA="0" compatLnSpc="1">
            <a:prstTxWarp prst="textNoShape">
              <a:avLst/>
            </a:prstTxWarp>
            <a:noAutofit/>
          </a:bodyPr>
          <a:lstStyle/>
          <a:p>
            <a:pPr algn="ctr" defTabSz="685441" fontAlgn="base">
              <a:lnSpc>
                <a:spcPct val="90000"/>
              </a:lnSpc>
              <a:spcBef>
                <a:spcPct val="0"/>
              </a:spcBef>
              <a:spcAft>
                <a:spcPct val="0"/>
              </a:spcAft>
              <a:defRPr/>
            </a:pPr>
            <a:endParaRPr lang="en-US" sz="1470" b="1" dirty="0">
              <a:gradFill>
                <a:gsLst>
                  <a:gs pos="7258">
                    <a:srgbClr val="FFFFFF"/>
                  </a:gs>
                  <a:gs pos="19000">
                    <a:srgbClr val="FFFFFF"/>
                  </a:gs>
                </a:gsLst>
                <a:lin ang="5400000" scaled="1"/>
              </a:gradFill>
              <a:latin typeface="Segoe UI Light"/>
              <a:ea typeface="Segoe UI" pitchFamily="34" charset="0"/>
              <a:cs typeface="Segoe UI" pitchFamily="34" charset="0"/>
            </a:endParaRPr>
          </a:p>
        </p:txBody>
      </p:sp>
      <p:sp>
        <p:nvSpPr>
          <p:cNvPr id="4" name="Title 1"/>
          <p:cNvSpPr txBox="1">
            <a:spLocks/>
          </p:cNvSpPr>
          <p:nvPr/>
        </p:nvSpPr>
        <p:spPr>
          <a:xfrm>
            <a:off x="201930" y="217467"/>
            <a:ext cx="6106893" cy="1009646"/>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45">
              <a:lnSpc>
                <a:spcPct val="100000"/>
              </a:lnSpc>
              <a:defRPr/>
            </a:pPr>
            <a:r>
              <a:rPr lang="en-US" sz="3529" spc="-75" dirty="0">
                <a:gradFill>
                  <a:gsLst>
                    <a:gs pos="7258">
                      <a:srgbClr val="FFFFFF"/>
                    </a:gs>
                    <a:gs pos="19000">
                      <a:srgbClr val="FFFFFF"/>
                    </a:gs>
                  </a:gsLst>
                  <a:lin ang="5400000" scaled="1"/>
                </a:gradFill>
                <a:latin typeface="Segoe UI Light"/>
              </a:rPr>
              <a:t>DevOps enables Cloud</a:t>
            </a:r>
            <a:endParaRPr lang="en-US" sz="2794" i="1" spc="-74" dirty="0">
              <a:gradFill>
                <a:gsLst>
                  <a:gs pos="7258">
                    <a:srgbClr val="FFFFFF"/>
                  </a:gs>
                  <a:gs pos="19000">
                    <a:srgbClr val="FFFFFF"/>
                  </a:gs>
                </a:gsLst>
                <a:lin ang="5400000" scaled="1"/>
              </a:gradFill>
              <a:latin typeface="Segoe UI Light"/>
            </a:endParaRPr>
          </a:p>
        </p:txBody>
      </p:sp>
      <p:sp>
        <p:nvSpPr>
          <p:cNvPr id="6" name="Text Placeholder 5"/>
          <p:cNvSpPr txBox="1">
            <a:spLocks/>
          </p:cNvSpPr>
          <p:nvPr/>
        </p:nvSpPr>
        <p:spPr>
          <a:xfrm>
            <a:off x="201930" y="1674056"/>
            <a:ext cx="5658681" cy="1289939"/>
          </a:xfrm>
          <a:prstGeom prst="rect">
            <a:avLst/>
          </a:prstGeom>
        </p:spPr>
        <p:txBody>
          <a:bodyPr vert="horz" wrap="square" lIns="107571" tIns="67232" rIns="107571" bIns="6723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500" spc="-15" dirty="0">
                <a:gradFill>
                  <a:gsLst>
                    <a:gs pos="7258">
                      <a:srgbClr val="FFFFFF"/>
                    </a:gs>
                    <a:gs pos="19000">
                      <a:srgbClr val="FFFFFF"/>
                    </a:gs>
                  </a:gsLst>
                  <a:lin ang="5400000" scaled="1"/>
                </a:gradFill>
              </a:rPr>
              <a:t>Cloud-optimized DevOps tools:</a:t>
            </a:r>
            <a:br>
              <a:rPr lang="en-US" sz="2500" b="1" dirty="0">
                <a:gradFill>
                  <a:gsLst>
                    <a:gs pos="7258">
                      <a:srgbClr val="FFFFFF"/>
                    </a:gs>
                    <a:gs pos="19000">
                      <a:srgbClr val="FFFFFF"/>
                    </a:gs>
                  </a:gsLst>
                  <a:lin ang="5400000" scaled="1"/>
                </a:gradFill>
                <a:latin typeface="Segoe UI"/>
              </a:rPr>
            </a:br>
            <a:r>
              <a:rPr lang="en-US" sz="2500" spc="-37" dirty="0">
                <a:gradFill>
                  <a:gsLst>
                    <a:gs pos="7258">
                      <a:srgbClr val="FFFFFF"/>
                    </a:gs>
                    <a:gs pos="19000">
                      <a:srgbClr val="FFFFFF"/>
                    </a:gs>
                  </a:gsLst>
                  <a:lin ang="5400000" scaled="1"/>
                </a:gradFill>
              </a:rPr>
              <a:t>DevOps practices</a:t>
            </a:r>
            <a:r>
              <a:rPr lang="en-US" sz="2500" dirty="0">
                <a:gradFill>
                  <a:gsLst>
                    <a:gs pos="7258">
                      <a:srgbClr val="FFFFFF"/>
                    </a:gs>
                    <a:gs pos="19000">
                      <a:srgbClr val="FFFFFF"/>
                    </a:gs>
                  </a:gsLst>
                  <a:lin ang="5400000" scaled="1"/>
                </a:gradFill>
              </a:rPr>
              <a:t> </a:t>
            </a:r>
            <a:r>
              <a:rPr lang="en-US" sz="2500" b="1" dirty="0">
                <a:gradFill>
                  <a:gsLst>
                    <a:gs pos="7258">
                      <a:srgbClr val="FFFFFF"/>
                    </a:gs>
                    <a:gs pos="19000">
                      <a:srgbClr val="FFFFFF"/>
                    </a:gs>
                  </a:gsLst>
                  <a:lin ang="5400000" scaled="1"/>
                </a:gradFill>
                <a:latin typeface="+mn-lt"/>
              </a:rPr>
              <a:t>=</a:t>
            </a:r>
            <a:r>
              <a:rPr lang="en-US" sz="2500" dirty="0">
                <a:gradFill>
                  <a:gsLst>
                    <a:gs pos="7258">
                      <a:srgbClr val="FFFFFF"/>
                    </a:gs>
                    <a:gs pos="19000">
                      <a:srgbClr val="FFFFFF"/>
                    </a:gs>
                  </a:gsLst>
                  <a:lin ang="5400000" scaled="1"/>
                </a:gradFill>
              </a:rPr>
              <a:t> </a:t>
            </a:r>
            <a:r>
              <a:rPr lang="en-US" sz="2500" spc="-37" dirty="0">
                <a:gradFill>
                  <a:gsLst>
                    <a:gs pos="7258">
                      <a:srgbClr val="FFFFFF"/>
                    </a:gs>
                    <a:gs pos="19000">
                      <a:srgbClr val="FFFFFF"/>
                    </a:gs>
                  </a:gsLst>
                  <a:lin ang="5400000" scaled="1"/>
                </a:gradFill>
              </a:rPr>
              <a:t>Continuous</a:t>
            </a:r>
            <a:br>
              <a:rPr lang="en-US" sz="2500" spc="-37" dirty="0">
                <a:gradFill>
                  <a:gsLst>
                    <a:gs pos="7258">
                      <a:srgbClr val="FFFFFF"/>
                    </a:gs>
                    <a:gs pos="19000">
                      <a:srgbClr val="FFFFFF"/>
                    </a:gs>
                  </a:gsLst>
                  <a:lin ang="5400000" scaled="1"/>
                </a:gradFill>
              </a:rPr>
            </a:br>
            <a:r>
              <a:rPr lang="en-US" sz="2500" dirty="0">
                <a:gradFill>
                  <a:gsLst>
                    <a:gs pos="7258">
                      <a:srgbClr val="FFFFFF"/>
                    </a:gs>
                    <a:gs pos="19000">
                      <a:srgbClr val="FFFFFF"/>
                    </a:gs>
                  </a:gsLst>
                  <a:lin ang="5400000" scaled="1"/>
                </a:gradFill>
              </a:rPr>
              <a:t>Delivery to the Cloud</a:t>
            </a:r>
          </a:p>
        </p:txBody>
      </p:sp>
    </p:spTree>
    <p:extLst>
      <p:ext uri="{BB962C8B-B14F-4D97-AF65-F5344CB8AC3E}">
        <p14:creationId xmlns:p14="http://schemas.microsoft.com/office/powerpoint/2010/main" val="366535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379900" y="1525896"/>
            <a:ext cx="2806816" cy="2091849"/>
            <a:chOff x="419572" y="2025650"/>
            <a:chExt cx="3817465" cy="2845059"/>
          </a:xfrm>
        </p:grpSpPr>
        <p:sp>
          <p:nvSpPr>
            <p:cNvPr id="12" name="TextBox 11"/>
            <p:cNvSpPr txBox="1"/>
            <p:nvPr/>
          </p:nvSpPr>
          <p:spPr>
            <a:xfrm>
              <a:off x="419572" y="3607464"/>
              <a:ext cx="3817465" cy="1263245"/>
            </a:xfrm>
            <a:prstGeom prst="rect">
              <a:avLst/>
            </a:prstGeom>
            <a:noFill/>
          </p:spPr>
          <p:txBody>
            <a:bodyPr wrap="square" lIns="103795" tIns="146096" rIns="103795" bIns="146096" rtlCol="0">
              <a:spAutoFit/>
            </a:bodyPr>
            <a:lstStyle/>
            <a:p>
              <a:pPr algn="ctr" defTabSz="293917">
                <a:buClr>
                  <a:srgbClr val="000000"/>
                </a:buClr>
                <a:defRPr/>
              </a:pPr>
              <a:r>
                <a:rPr lang="en-US" sz="2059" dirty="0">
                  <a:latin typeface="Segoe UI Light"/>
                  <a:cs typeface="Segoe UI Semibold" panose="020B0702040204020203" pitchFamily="34" charset="0"/>
                </a:rPr>
                <a:t>DevOps for any app,</a:t>
              </a:r>
              <a:br>
                <a:rPr lang="en-US" sz="2059" dirty="0">
                  <a:latin typeface="Segoe UI Light"/>
                  <a:cs typeface="Segoe UI Semibold" panose="020B0702040204020203" pitchFamily="34" charset="0"/>
                </a:rPr>
              </a:br>
              <a:r>
                <a:rPr lang="en-US" sz="2059" dirty="0">
                  <a:latin typeface="Segoe UI Light"/>
                  <a:cs typeface="Segoe UI Semibold" panose="020B0702040204020203" pitchFamily="34" charset="0"/>
                </a:rPr>
                <a:t>any code, any platform</a:t>
              </a:r>
            </a:p>
          </p:txBody>
        </p:sp>
        <p:sp>
          <p:nvSpPr>
            <p:cNvPr id="14" name="Freeform 5"/>
            <p:cNvSpPr>
              <a:spLocks noEditPoints="1"/>
            </p:cNvSpPr>
            <p:nvPr/>
          </p:nvSpPr>
          <p:spPr bwMode="auto">
            <a:xfrm>
              <a:off x="1624248" y="2025650"/>
              <a:ext cx="1408112" cy="1385887"/>
            </a:xfrm>
            <a:custGeom>
              <a:avLst/>
              <a:gdLst>
                <a:gd name="T0" fmla="*/ 342 w 448"/>
                <a:gd name="T1" fmla="*/ 234 h 442"/>
                <a:gd name="T2" fmla="*/ 247 w 448"/>
                <a:gd name="T3" fmla="*/ 338 h 442"/>
                <a:gd name="T4" fmla="*/ 256 w 448"/>
                <a:gd name="T5" fmla="*/ 327 h 442"/>
                <a:gd name="T6" fmla="*/ 264 w 448"/>
                <a:gd name="T7" fmla="*/ 314 h 442"/>
                <a:gd name="T8" fmla="*/ 281 w 448"/>
                <a:gd name="T9" fmla="*/ 315 h 442"/>
                <a:gd name="T10" fmla="*/ 288 w 448"/>
                <a:gd name="T11" fmla="*/ 296 h 442"/>
                <a:gd name="T12" fmla="*/ 276 w 448"/>
                <a:gd name="T13" fmla="*/ 285 h 442"/>
                <a:gd name="T14" fmla="*/ 282 w 448"/>
                <a:gd name="T15" fmla="*/ 261 h 442"/>
                <a:gd name="T16" fmla="*/ 289 w 448"/>
                <a:gd name="T17" fmla="*/ 170 h 442"/>
                <a:gd name="T18" fmla="*/ 283 w 448"/>
                <a:gd name="T19" fmla="*/ 217 h 442"/>
                <a:gd name="T20" fmla="*/ 278 w 448"/>
                <a:gd name="T21" fmla="*/ 191 h 442"/>
                <a:gd name="T22" fmla="*/ 280 w 448"/>
                <a:gd name="T23" fmla="*/ 175 h 442"/>
                <a:gd name="T24" fmla="*/ 272 w 448"/>
                <a:gd name="T25" fmla="*/ 157 h 442"/>
                <a:gd name="T26" fmla="*/ 261 w 448"/>
                <a:gd name="T27" fmla="*/ 150 h 442"/>
                <a:gd name="T28" fmla="*/ 253 w 448"/>
                <a:gd name="T29" fmla="*/ 137 h 442"/>
                <a:gd name="T30" fmla="*/ 244 w 448"/>
                <a:gd name="T31" fmla="*/ 127 h 442"/>
                <a:gd name="T32" fmla="*/ 227 w 448"/>
                <a:gd name="T33" fmla="*/ 137 h 442"/>
                <a:gd name="T34" fmla="*/ 238 w 448"/>
                <a:gd name="T35" fmla="*/ 151 h 442"/>
                <a:gd name="T36" fmla="*/ 247 w 448"/>
                <a:gd name="T37" fmla="*/ 166 h 442"/>
                <a:gd name="T38" fmla="*/ 226 w 448"/>
                <a:gd name="T39" fmla="*/ 169 h 442"/>
                <a:gd name="T40" fmla="*/ 232 w 448"/>
                <a:gd name="T41" fmla="*/ 188 h 442"/>
                <a:gd name="T42" fmla="*/ 256 w 448"/>
                <a:gd name="T43" fmla="*/ 184 h 442"/>
                <a:gd name="T44" fmla="*/ 263 w 448"/>
                <a:gd name="T45" fmla="*/ 214 h 442"/>
                <a:gd name="T46" fmla="*/ 263 w 448"/>
                <a:gd name="T47" fmla="*/ 254 h 442"/>
                <a:gd name="T48" fmla="*/ 256 w 448"/>
                <a:gd name="T49" fmla="*/ 283 h 442"/>
                <a:gd name="T50" fmla="*/ 232 w 448"/>
                <a:gd name="T51" fmla="*/ 279 h 442"/>
                <a:gd name="T52" fmla="*/ 226 w 448"/>
                <a:gd name="T53" fmla="*/ 298 h 442"/>
                <a:gd name="T54" fmla="*/ 248 w 448"/>
                <a:gd name="T55" fmla="*/ 302 h 442"/>
                <a:gd name="T56" fmla="*/ 239 w 448"/>
                <a:gd name="T57" fmla="*/ 317 h 442"/>
                <a:gd name="T58" fmla="*/ 227 w 448"/>
                <a:gd name="T59" fmla="*/ 331 h 442"/>
                <a:gd name="T60" fmla="*/ 131 w 448"/>
                <a:gd name="T61" fmla="*/ 296 h 442"/>
                <a:gd name="T62" fmla="*/ 136 w 448"/>
                <a:gd name="T63" fmla="*/ 248 h 442"/>
                <a:gd name="T64" fmla="*/ 139 w 448"/>
                <a:gd name="T65" fmla="*/ 273 h 442"/>
                <a:gd name="T66" fmla="*/ 140 w 448"/>
                <a:gd name="T67" fmla="*/ 292 h 442"/>
                <a:gd name="T68" fmla="*/ 144 w 448"/>
                <a:gd name="T69" fmla="*/ 312 h 442"/>
                <a:gd name="T70" fmla="*/ 157 w 448"/>
                <a:gd name="T71" fmla="*/ 318 h 442"/>
                <a:gd name="T72" fmla="*/ 165 w 448"/>
                <a:gd name="T73" fmla="*/ 330 h 442"/>
                <a:gd name="T74" fmla="*/ 134 w 448"/>
                <a:gd name="T75" fmla="*/ 317 h 442"/>
                <a:gd name="T76" fmla="*/ 188 w 448"/>
                <a:gd name="T77" fmla="*/ 327 h 442"/>
                <a:gd name="T78" fmla="*/ 177 w 448"/>
                <a:gd name="T79" fmla="*/ 313 h 442"/>
                <a:gd name="T80" fmla="*/ 177 w 448"/>
                <a:gd name="T81" fmla="*/ 300 h 442"/>
                <a:gd name="T82" fmla="*/ 199 w 448"/>
                <a:gd name="T83" fmla="*/ 298 h 442"/>
                <a:gd name="T84" fmla="*/ 180 w 448"/>
                <a:gd name="T85" fmla="*/ 280 h 442"/>
                <a:gd name="T86" fmla="*/ 160 w 448"/>
                <a:gd name="T87" fmla="*/ 275 h 442"/>
                <a:gd name="T88" fmla="*/ 155 w 448"/>
                <a:gd name="T89" fmla="*/ 245 h 442"/>
                <a:gd name="T90" fmla="*/ 157 w 448"/>
                <a:gd name="T91" fmla="*/ 208 h 442"/>
                <a:gd name="T92" fmla="*/ 167 w 448"/>
                <a:gd name="T93" fmla="*/ 185 h 442"/>
                <a:gd name="T94" fmla="*/ 194 w 448"/>
                <a:gd name="T95" fmla="*/ 189 h 442"/>
                <a:gd name="T96" fmla="*/ 182 w 448"/>
                <a:gd name="T97" fmla="*/ 149 h 442"/>
                <a:gd name="T98" fmla="*/ 193 w 448"/>
                <a:gd name="T99" fmla="*/ 136 h 442"/>
                <a:gd name="T100" fmla="*/ 191 w 448"/>
                <a:gd name="T101" fmla="*/ 169 h 442"/>
                <a:gd name="T102" fmla="*/ 171 w 448"/>
                <a:gd name="T103" fmla="*/ 166 h 442"/>
                <a:gd name="T104" fmla="*/ 170 w 448"/>
                <a:gd name="T105" fmla="*/ 132 h 442"/>
                <a:gd name="T106" fmla="*/ 161 w 448"/>
                <a:gd name="T107" fmla="*/ 143 h 442"/>
                <a:gd name="T108" fmla="*/ 153 w 448"/>
                <a:gd name="T109" fmla="*/ 157 h 442"/>
                <a:gd name="T110" fmla="*/ 134 w 448"/>
                <a:gd name="T111" fmla="*/ 150 h 442"/>
                <a:gd name="T112" fmla="*/ 136 w 448"/>
                <a:gd name="T113" fmla="*/ 173 h 442"/>
                <a:gd name="T114" fmla="*/ 141 w 448"/>
                <a:gd name="T115" fmla="*/ 188 h 442"/>
                <a:gd name="T116" fmla="*/ 136 w 448"/>
                <a:gd name="T117" fmla="*/ 212 h 442"/>
                <a:gd name="T118" fmla="*/ 42 w 448"/>
                <a:gd name="T119" fmla="*/ 321 h 442"/>
                <a:gd name="T120" fmla="*/ 431 w 448"/>
                <a:gd name="T121" fmla="*/ 239 h 442"/>
                <a:gd name="T122" fmla="*/ 445 w 448"/>
                <a:gd name="T123" fmla="*/ 239 h 442"/>
                <a:gd name="T124" fmla="*/ 18 w 448"/>
                <a:gd name="T125" fmla="*/ 291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 h="442">
                  <a:moveTo>
                    <a:pt x="112" y="145"/>
                  </a:moveTo>
                  <a:cubicBezTo>
                    <a:pt x="112" y="145"/>
                    <a:pt x="112" y="145"/>
                    <a:pt x="112" y="145"/>
                  </a:cubicBezTo>
                  <a:cubicBezTo>
                    <a:pt x="90" y="170"/>
                    <a:pt x="78" y="201"/>
                    <a:pt x="78" y="234"/>
                  </a:cubicBezTo>
                  <a:cubicBezTo>
                    <a:pt x="78" y="267"/>
                    <a:pt x="90" y="298"/>
                    <a:pt x="111" y="322"/>
                  </a:cubicBezTo>
                  <a:cubicBezTo>
                    <a:pt x="111" y="322"/>
                    <a:pt x="111" y="322"/>
                    <a:pt x="111" y="322"/>
                  </a:cubicBezTo>
                  <a:cubicBezTo>
                    <a:pt x="136" y="350"/>
                    <a:pt x="172" y="366"/>
                    <a:pt x="209" y="366"/>
                  </a:cubicBezTo>
                  <a:cubicBezTo>
                    <a:pt x="209" y="366"/>
                    <a:pt x="209" y="366"/>
                    <a:pt x="209" y="366"/>
                  </a:cubicBezTo>
                  <a:cubicBezTo>
                    <a:pt x="209" y="366"/>
                    <a:pt x="209" y="366"/>
                    <a:pt x="209" y="366"/>
                  </a:cubicBezTo>
                  <a:cubicBezTo>
                    <a:pt x="209" y="366"/>
                    <a:pt x="209" y="366"/>
                    <a:pt x="210" y="366"/>
                  </a:cubicBezTo>
                  <a:cubicBezTo>
                    <a:pt x="247" y="366"/>
                    <a:pt x="283" y="350"/>
                    <a:pt x="308" y="323"/>
                  </a:cubicBezTo>
                  <a:cubicBezTo>
                    <a:pt x="308" y="323"/>
                    <a:pt x="308" y="323"/>
                    <a:pt x="308" y="323"/>
                  </a:cubicBezTo>
                  <a:cubicBezTo>
                    <a:pt x="330" y="299"/>
                    <a:pt x="342" y="267"/>
                    <a:pt x="342" y="234"/>
                  </a:cubicBezTo>
                  <a:cubicBezTo>
                    <a:pt x="342" y="201"/>
                    <a:pt x="329" y="169"/>
                    <a:pt x="307" y="145"/>
                  </a:cubicBezTo>
                  <a:cubicBezTo>
                    <a:pt x="307" y="145"/>
                    <a:pt x="307" y="145"/>
                    <a:pt x="307" y="145"/>
                  </a:cubicBezTo>
                  <a:cubicBezTo>
                    <a:pt x="282" y="118"/>
                    <a:pt x="247" y="102"/>
                    <a:pt x="210" y="102"/>
                  </a:cubicBezTo>
                  <a:cubicBezTo>
                    <a:pt x="209" y="102"/>
                    <a:pt x="209" y="102"/>
                    <a:pt x="209" y="102"/>
                  </a:cubicBezTo>
                  <a:cubicBezTo>
                    <a:pt x="209" y="102"/>
                    <a:pt x="209" y="102"/>
                    <a:pt x="209" y="102"/>
                  </a:cubicBezTo>
                  <a:cubicBezTo>
                    <a:pt x="209" y="102"/>
                    <a:pt x="209" y="102"/>
                    <a:pt x="209" y="102"/>
                  </a:cubicBezTo>
                  <a:cubicBezTo>
                    <a:pt x="172" y="102"/>
                    <a:pt x="137" y="118"/>
                    <a:pt x="112" y="145"/>
                  </a:cubicBezTo>
                  <a:close/>
                  <a:moveTo>
                    <a:pt x="244" y="341"/>
                  </a:moveTo>
                  <a:cubicBezTo>
                    <a:pt x="244" y="341"/>
                    <a:pt x="244" y="341"/>
                    <a:pt x="244" y="341"/>
                  </a:cubicBezTo>
                  <a:cubicBezTo>
                    <a:pt x="245" y="341"/>
                    <a:pt x="245" y="340"/>
                    <a:pt x="245" y="340"/>
                  </a:cubicBezTo>
                  <a:cubicBezTo>
                    <a:pt x="246" y="340"/>
                    <a:pt x="246" y="340"/>
                    <a:pt x="246" y="340"/>
                  </a:cubicBezTo>
                  <a:cubicBezTo>
                    <a:pt x="246" y="339"/>
                    <a:pt x="247" y="339"/>
                    <a:pt x="247" y="338"/>
                  </a:cubicBezTo>
                  <a:cubicBezTo>
                    <a:pt x="247" y="338"/>
                    <a:pt x="247" y="338"/>
                    <a:pt x="247" y="338"/>
                  </a:cubicBezTo>
                  <a:cubicBezTo>
                    <a:pt x="248" y="337"/>
                    <a:pt x="248" y="337"/>
                    <a:pt x="248" y="337"/>
                  </a:cubicBezTo>
                  <a:cubicBezTo>
                    <a:pt x="249" y="336"/>
                    <a:pt x="249" y="336"/>
                    <a:pt x="249" y="336"/>
                  </a:cubicBezTo>
                  <a:cubicBezTo>
                    <a:pt x="249" y="336"/>
                    <a:pt x="250" y="335"/>
                    <a:pt x="250" y="335"/>
                  </a:cubicBezTo>
                  <a:cubicBezTo>
                    <a:pt x="250" y="335"/>
                    <a:pt x="250" y="334"/>
                    <a:pt x="250" y="334"/>
                  </a:cubicBezTo>
                  <a:cubicBezTo>
                    <a:pt x="251" y="334"/>
                    <a:pt x="251" y="333"/>
                    <a:pt x="251" y="333"/>
                  </a:cubicBezTo>
                  <a:cubicBezTo>
                    <a:pt x="252" y="333"/>
                    <a:pt x="252" y="333"/>
                    <a:pt x="252" y="333"/>
                  </a:cubicBezTo>
                  <a:cubicBezTo>
                    <a:pt x="252" y="332"/>
                    <a:pt x="253" y="331"/>
                    <a:pt x="253" y="331"/>
                  </a:cubicBezTo>
                  <a:cubicBezTo>
                    <a:pt x="253" y="331"/>
                    <a:pt x="253" y="331"/>
                    <a:pt x="253" y="330"/>
                  </a:cubicBezTo>
                  <a:cubicBezTo>
                    <a:pt x="254" y="330"/>
                    <a:pt x="254" y="330"/>
                    <a:pt x="254" y="329"/>
                  </a:cubicBezTo>
                  <a:cubicBezTo>
                    <a:pt x="254" y="329"/>
                    <a:pt x="255" y="329"/>
                    <a:pt x="255" y="328"/>
                  </a:cubicBezTo>
                  <a:cubicBezTo>
                    <a:pt x="255" y="328"/>
                    <a:pt x="255" y="328"/>
                    <a:pt x="256" y="327"/>
                  </a:cubicBezTo>
                  <a:cubicBezTo>
                    <a:pt x="256" y="327"/>
                    <a:pt x="256" y="327"/>
                    <a:pt x="256" y="327"/>
                  </a:cubicBezTo>
                  <a:cubicBezTo>
                    <a:pt x="257" y="326"/>
                    <a:pt x="257" y="325"/>
                    <a:pt x="257" y="325"/>
                  </a:cubicBezTo>
                  <a:cubicBezTo>
                    <a:pt x="257" y="325"/>
                    <a:pt x="257" y="325"/>
                    <a:pt x="257" y="325"/>
                  </a:cubicBezTo>
                  <a:cubicBezTo>
                    <a:pt x="258" y="324"/>
                    <a:pt x="258" y="323"/>
                    <a:pt x="259" y="323"/>
                  </a:cubicBezTo>
                  <a:cubicBezTo>
                    <a:pt x="259" y="322"/>
                    <a:pt x="259" y="322"/>
                    <a:pt x="259" y="322"/>
                  </a:cubicBezTo>
                  <a:cubicBezTo>
                    <a:pt x="259" y="322"/>
                    <a:pt x="260" y="321"/>
                    <a:pt x="260" y="321"/>
                  </a:cubicBezTo>
                  <a:cubicBezTo>
                    <a:pt x="260" y="320"/>
                    <a:pt x="260" y="320"/>
                    <a:pt x="260" y="320"/>
                  </a:cubicBezTo>
                  <a:cubicBezTo>
                    <a:pt x="261" y="319"/>
                    <a:pt x="261" y="319"/>
                    <a:pt x="261" y="318"/>
                  </a:cubicBezTo>
                  <a:cubicBezTo>
                    <a:pt x="262" y="318"/>
                    <a:pt x="262" y="318"/>
                    <a:pt x="262" y="318"/>
                  </a:cubicBezTo>
                  <a:cubicBezTo>
                    <a:pt x="262" y="317"/>
                    <a:pt x="263" y="316"/>
                    <a:pt x="263" y="316"/>
                  </a:cubicBezTo>
                  <a:cubicBezTo>
                    <a:pt x="263" y="316"/>
                    <a:pt x="263" y="315"/>
                    <a:pt x="263" y="315"/>
                  </a:cubicBezTo>
                  <a:cubicBezTo>
                    <a:pt x="264" y="315"/>
                    <a:pt x="264" y="314"/>
                    <a:pt x="264" y="314"/>
                  </a:cubicBezTo>
                  <a:cubicBezTo>
                    <a:pt x="264" y="313"/>
                    <a:pt x="265" y="313"/>
                    <a:pt x="265" y="313"/>
                  </a:cubicBezTo>
                  <a:cubicBezTo>
                    <a:pt x="265" y="312"/>
                    <a:pt x="265" y="312"/>
                    <a:pt x="266" y="311"/>
                  </a:cubicBezTo>
                  <a:cubicBezTo>
                    <a:pt x="266" y="311"/>
                    <a:pt x="266" y="311"/>
                    <a:pt x="266" y="310"/>
                  </a:cubicBezTo>
                  <a:cubicBezTo>
                    <a:pt x="266" y="310"/>
                    <a:pt x="267" y="309"/>
                    <a:pt x="267" y="309"/>
                  </a:cubicBezTo>
                  <a:cubicBezTo>
                    <a:pt x="267" y="308"/>
                    <a:pt x="267" y="308"/>
                    <a:pt x="267" y="308"/>
                  </a:cubicBezTo>
                  <a:cubicBezTo>
                    <a:pt x="267" y="308"/>
                    <a:pt x="268" y="308"/>
                    <a:pt x="268" y="309"/>
                  </a:cubicBezTo>
                  <a:cubicBezTo>
                    <a:pt x="269" y="309"/>
                    <a:pt x="269" y="309"/>
                    <a:pt x="270" y="310"/>
                  </a:cubicBezTo>
                  <a:cubicBezTo>
                    <a:pt x="271" y="310"/>
                    <a:pt x="272" y="310"/>
                    <a:pt x="272" y="311"/>
                  </a:cubicBezTo>
                  <a:cubicBezTo>
                    <a:pt x="273" y="311"/>
                    <a:pt x="274" y="311"/>
                    <a:pt x="275" y="312"/>
                  </a:cubicBezTo>
                  <a:cubicBezTo>
                    <a:pt x="275" y="312"/>
                    <a:pt x="276" y="313"/>
                    <a:pt x="277" y="313"/>
                  </a:cubicBezTo>
                  <a:cubicBezTo>
                    <a:pt x="278" y="313"/>
                    <a:pt x="278" y="314"/>
                    <a:pt x="279" y="314"/>
                  </a:cubicBezTo>
                  <a:cubicBezTo>
                    <a:pt x="280" y="315"/>
                    <a:pt x="281" y="315"/>
                    <a:pt x="281" y="315"/>
                  </a:cubicBezTo>
                  <a:cubicBezTo>
                    <a:pt x="282" y="316"/>
                    <a:pt x="283" y="316"/>
                    <a:pt x="284" y="317"/>
                  </a:cubicBezTo>
                  <a:cubicBezTo>
                    <a:pt x="284" y="317"/>
                    <a:pt x="285" y="317"/>
                    <a:pt x="285" y="318"/>
                  </a:cubicBezTo>
                  <a:cubicBezTo>
                    <a:pt x="273" y="328"/>
                    <a:pt x="259" y="336"/>
                    <a:pt x="244" y="341"/>
                  </a:cubicBezTo>
                  <a:close/>
                  <a:moveTo>
                    <a:pt x="299" y="303"/>
                  </a:moveTo>
                  <a:cubicBezTo>
                    <a:pt x="298" y="303"/>
                    <a:pt x="298" y="303"/>
                    <a:pt x="298" y="303"/>
                  </a:cubicBezTo>
                  <a:cubicBezTo>
                    <a:pt x="297" y="302"/>
                    <a:pt x="297" y="302"/>
                    <a:pt x="296" y="302"/>
                  </a:cubicBezTo>
                  <a:cubicBezTo>
                    <a:pt x="296" y="301"/>
                    <a:pt x="296" y="301"/>
                    <a:pt x="295" y="301"/>
                  </a:cubicBezTo>
                  <a:cubicBezTo>
                    <a:pt x="295" y="300"/>
                    <a:pt x="294" y="300"/>
                    <a:pt x="294" y="300"/>
                  </a:cubicBezTo>
                  <a:cubicBezTo>
                    <a:pt x="293" y="300"/>
                    <a:pt x="293" y="299"/>
                    <a:pt x="292" y="299"/>
                  </a:cubicBezTo>
                  <a:cubicBezTo>
                    <a:pt x="292" y="299"/>
                    <a:pt x="291" y="298"/>
                    <a:pt x="291" y="298"/>
                  </a:cubicBezTo>
                  <a:cubicBezTo>
                    <a:pt x="290" y="298"/>
                    <a:pt x="290" y="298"/>
                    <a:pt x="290" y="298"/>
                  </a:cubicBezTo>
                  <a:cubicBezTo>
                    <a:pt x="289" y="297"/>
                    <a:pt x="288" y="297"/>
                    <a:pt x="288" y="296"/>
                  </a:cubicBezTo>
                  <a:cubicBezTo>
                    <a:pt x="287" y="296"/>
                    <a:pt x="287" y="296"/>
                    <a:pt x="287" y="296"/>
                  </a:cubicBezTo>
                  <a:cubicBezTo>
                    <a:pt x="286" y="296"/>
                    <a:pt x="285" y="295"/>
                    <a:pt x="284" y="295"/>
                  </a:cubicBezTo>
                  <a:cubicBezTo>
                    <a:pt x="284" y="294"/>
                    <a:pt x="284" y="294"/>
                    <a:pt x="283" y="294"/>
                  </a:cubicBezTo>
                  <a:cubicBezTo>
                    <a:pt x="283" y="294"/>
                    <a:pt x="282" y="293"/>
                    <a:pt x="281" y="293"/>
                  </a:cubicBezTo>
                  <a:cubicBezTo>
                    <a:pt x="281" y="293"/>
                    <a:pt x="281" y="293"/>
                    <a:pt x="280" y="293"/>
                  </a:cubicBezTo>
                  <a:cubicBezTo>
                    <a:pt x="280" y="292"/>
                    <a:pt x="279" y="292"/>
                    <a:pt x="278" y="292"/>
                  </a:cubicBezTo>
                  <a:cubicBezTo>
                    <a:pt x="278" y="292"/>
                    <a:pt x="278" y="291"/>
                    <a:pt x="277" y="291"/>
                  </a:cubicBezTo>
                  <a:cubicBezTo>
                    <a:pt x="277" y="291"/>
                    <a:pt x="276" y="291"/>
                    <a:pt x="275" y="290"/>
                  </a:cubicBezTo>
                  <a:cubicBezTo>
                    <a:pt x="275" y="290"/>
                    <a:pt x="275" y="290"/>
                    <a:pt x="275" y="290"/>
                  </a:cubicBezTo>
                  <a:cubicBezTo>
                    <a:pt x="275" y="290"/>
                    <a:pt x="275" y="289"/>
                    <a:pt x="275" y="289"/>
                  </a:cubicBezTo>
                  <a:cubicBezTo>
                    <a:pt x="275" y="289"/>
                    <a:pt x="275" y="288"/>
                    <a:pt x="275" y="288"/>
                  </a:cubicBezTo>
                  <a:cubicBezTo>
                    <a:pt x="276" y="287"/>
                    <a:pt x="276" y="286"/>
                    <a:pt x="276" y="285"/>
                  </a:cubicBezTo>
                  <a:cubicBezTo>
                    <a:pt x="276" y="284"/>
                    <a:pt x="277" y="284"/>
                    <a:pt x="277" y="284"/>
                  </a:cubicBezTo>
                  <a:cubicBezTo>
                    <a:pt x="277" y="283"/>
                    <a:pt x="277" y="282"/>
                    <a:pt x="277" y="281"/>
                  </a:cubicBezTo>
                  <a:cubicBezTo>
                    <a:pt x="278" y="281"/>
                    <a:pt x="278" y="280"/>
                    <a:pt x="278" y="280"/>
                  </a:cubicBezTo>
                  <a:cubicBezTo>
                    <a:pt x="278" y="279"/>
                    <a:pt x="278" y="278"/>
                    <a:pt x="279" y="277"/>
                  </a:cubicBezTo>
                  <a:cubicBezTo>
                    <a:pt x="279" y="277"/>
                    <a:pt x="279" y="277"/>
                    <a:pt x="279" y="276"/>
                  </a:cubicBezTo>
                  <a:cubicBezTo>
                    <a:pt x="279" y="275"/>
                    <a:pt x="279" y="274"/>
                    <a:pt x="279" y="273"/>
                  </a:cubicBezTo>
                  <a:cubicBezTo>
                    <a:pt x="280" y="273"/>
                    <a:pt x="280" y="272"/>
                    <a:pt x="280" y="272"/>
                  </a:cubicBezTo>
                  <a:cubicBezTo>
                    <a:pt x="280" y="271"/>
                    <a:pt x="280" y="270"/>
                    <a:pt x="280" y="269"/>
                  </a:cubicBezTo>
                  <a:cubicBezTo>
                    <a:pt x="280" y="269"/>
                    <a:pt x="280" y="268"/>
                    <a:pt x="280" y="268"/>
                  </a:cubicBezTo>
                  <a:cubicBezTo>
                    <a:pt x="281" y="267"/>
                    <a:pt x="281" y="266"/>
                    <a:pt x="281" y="265"/>
                  </a:cubicBezTo>
                  <a:cubicBezTo>
                    <a:pt x="281" y="264"/>
                    <a:pt x="281" y="264"/>
                    <a:pt x="281" y="264"/>
                  </a:cubicBezTo>
                  <a:cubicBezTo>
                    <a:pt x="281" y="263"/>
                    <a:pt x="282" y="262"/>
                    <a:pt x="282" y="261"/>
                  </a:cubicBezTo>
                  <a:cubicBezTo>
                    <a:pt x="282" y="260"/>
                    <a:pt x="282" y="260"/>
                    <a:pt x="282" y="260"/>
                  </a:cubicBezTo>
                  <a:cubicBezTo>
                    <a:pt x="282" y="258"/>
                    <a:pt x="282" y="257"/>
                    <a:pt x="282" y="256"/>
                  </a:cubicBezTo>
                  <a:cubicBezTo>
                    <a:pt x="282" y="256"/>
                    <a:pt x="282" y="256"/>
                    <a:pt x="282" y="256"/>
                  </a:cubicBezTo>
                  <a:cubicBezTo>
                    <a:pt x="282" y="254"/>
                    <a:pt x="283" y="253"/>
                    <a:pt x="283" y="252"/>
                  </a:cubicBezTo>
                  <a:cubicBezTo>
                    <a:pt x="283" y="252"/>
                    <a:pt x="283" y="251"/>
                    <a:pt x="283" y="251"/>
                  </a:cubicBezTo>
                  <a:cubicBezTo>
                    <a:pt x="283" y="250"/>
                    <a:pt x="283" y="249"/>
                    <a:pt x="283" y="248"/>
                  </a:cubicBezTo>
                  <a:cubicBezTo>
                    <a:pt x="283" y="248"/>
                    <a:pt x="283" y="247"/>
                    <a:pt x="283" y="247"/>
                  </a:cubicBezTo>
                  <a:cubicBezTo>
                    <a:pt x="283" y="246"/>
                    <a:pt x="283" y="245"/>
                    <a:pt x="283" y="244"/>
                  </a:cubicBezTo>
                  <a:cubicBezTo>
                    <a:pt x="322" y="244"/>
                    <a:pt x="322" y="244"/>
                    <a:pt x="322" y="244"/>
                  </a:cubicBezTo>
                  <a:cubicBezTo>
                    <a:pt x="320" y="266"/>
                    <a:pt x="312" y="286"/>
                    <a:pt x="299" y="303"/>
                  </a:cubicBezTo>
                  <a:close/>
                  <a:moveTo>
                    <a:pt x="287" y="171"/>
                  </a:moveTo>
                  <a:cubicBezTo>
                    <a:pt x="288" y="171"/>
                    <a:pt x="289" y="171"/>
                    <a:pt x="289" y="170"/>
                  </a:cubicBezTo>
                  <a:cubicBezTo>
                    <a:pt x="290" y="170"/>
                    <a:pt x="290" y="170"/>
                    <a:pt x="290" y="170"/>
                  </a:cubicBezTo>
                  <a:cubicBezTo>
                    <a:pt x="291" y="169"/>
                    <a:pt x="291" y="169"/>
                    <a:pt x="292" y="169"/>
                  </a:cubicBezTo>
                  <a:cubicBezTo>
                    <a:pt x="292" y="168"/>
                    <a:pt x="293" y="168"/>
                    <a:pt x="293" y="168"/>
                  </a:cubicBezTo>
                  <a:cubicBezTo>
                    <a:pt x="294" y="168"/>
                    <a:pt x="294" y="167"/>
                    <a:pt x="295" y="167"/>
                  </a:cubicBezTo>
                  <a:cubicBezTo>
                    <a:pt x="295" y="167"/>
                    <a:pt x="295" y="167"/>
                    <a:pt x="296" y="166"/>
                  </a:cubicBezTo>
                  <a:cubicBezTo>
                    <a:pt x="296" y="166"/>
                    <a:pt x="297" y="166"/>
                    <a:pt x="298" y="165"/>
                  </a:cubicBezTo>
                  <a:cubicBezTo>
                    <a:pt x="298" y="165"/>
                    <a:pt x="298" y="165"/>
                    <a:pt x="298" y="165"/>
                  </a:cubicBezTo>
                  <a:cubicBezTo>
                    <a:pt x="312" y="182"/>
                    <a:pt x="320" y="203"/>
                    <a:pt x="322" y="224"/>
                  </a:cubicBezTo>
                  <a:cubicBezTo>
                    <a:pt x="283" y="224"/>
                    <a:pt x="283" y="224"/>
                    <a:pt x="283" y="224"/>
                  </a:cubicBezTo>
                  <a:cubicBezTo>
                    <a:pt x="283" y="223"/>
                    <a:pt x="283" y="222"/>
                    <a:pt x="283" y="221"/>
                  </a:cubicBezTo>
                  <a:cubicBezTo>
                    <a:pt x="283" y="220"/>
                    <a:pt x="283" y="220"/>
                    <a:pt x="283" y="220"/>
                  </a:cubicBezTo>
                  <a:cubicBezTo>
                    <a:pt x="283" y="219"/>
                    <a:pt x="283" y="218"/>
                    <a:pt x="283" y="217"/>
                  </a:cubicBezTo>
                  <a:cubicBezTo>
                    <a:pt x="283" y="216"/>
                    <a:pt x="283" y="216"/>
                    <a:pt x="283" y="216"/>
                  </a:cubicBezTo>
                  <a:cubicBezTo>
                    <a:pt x="282" y="214"/>
                    <a:pt x="282" y="213"/>
                    <a:pt x="282" y="212"/>
                  </a:cubicBezTo>
                  <a:cubicBezTo>
                    <a:pt x="282" y="212"/>
                    <a:pt x="282" y="212"/>
                    <a:pt x="282" y="211"/>
                  </a:cubicBezTo>
                  <a:cubicBezTo>
                    <a:pt x="282" y="210"/>
                    <a:pt x="282" y="209"/>
                    <a:pt x="282" y="208"/>
                  </a:cubicBezTo>
                  <a:cubicBezTo>
                    <a:pt x="282" y="208"/>
                    <a:pt x="282" y="207"/>
                    <a:pt x="282" y="207"/>
                  </a:cubicBezTo>
                  <a:cubicBezTo>
                    <a:pt x="281" y="206"/>
                    <a:pt x="281" y="205"/>
                    <a:pt x="281" y="204"/>
                  </a:cubicBezTo>
                  <a:cubicBezTo>
                    <a:pt x="281" y="204"/>
                    <a:pt x="281" y="203"/>
                    <a:pt x="281" y="203"/>
                  </a:cubicBezTo>
                  <a:cubicBezTo>
                    <a:pt x="281" y="202"/>
                    <a:pt x="281" y="201"/>
                    <a:pt x="280" y="200"/>
                  </a:cubicBezTo>
                  <a:cubicBezTo>
                    <a:pt x="280" y="199"/>
                    <a:pt x="280" y="199"/>
                    <a:pt x="280" y="199"/>
                  </a:cubicBezTo>
                  <a:cubicBezTo>
                    <a:pt x="280" y="198"/>
                    <a:pt x="280" y="197"/>
                    <a:pt x="280" y="196"/>
                  </a:cubicBezTo>
                  <a:cubicBezTo>
                    <a:pt x="279" y="195"/>
                    <a:pt x="279" y="195"/>
                    <a:pt x="279" y="195"/>
                  </a:cubicBezTo>
                  <a:cubicBezTo>
                    <a:pt x="279" y="194"/>
                    <a:pt x="279" y="192"/>
                    <a:pt x="278" y="191"/>
                  </a:cubicBezTo>
                  <a:cubicBezTo>
                    <a:pt x="278" y="191"/>
                    <a:pt x="278" y="191"/>
                    <a:pt x="278" y="191"/>
                  </a:cubicBezTo>
                  <a:cubicBezTo>
                    <a:pt x="278" y="190"/>
                    <a:pt x="278" y="189"/>
                    <a:pt x="278" y="188"/>
                  </a:cubicBezTo>
                  <a:cubicBezTo>
                    <a:pt x="277" y="187"/>
                    <a:pt x="277" y="187"/>
                    <a:pt x="277" y="187"/>
                  </a:cubicBezTo>
                  <a:cubicBezTo>
                    <a:pt x="277" y="186"/>
                    <a:pt x="277" y="185"/>
                    <a:pt x="276" y="184"/>
                  </a:cubicBezTo>
                  <a:cubicBezTo>
                    <a:pt x="276" y="183"/>
                    <a:pt x="276" y="183"/>
                    <a:pt x="276" y="183"/>
                  </a:cubicBezTo>
                  <a:cubicBezTo>
                    <a:pt x="276" y="182"/>
                    <a:pt x="275" y="181"/>
                    <a:pt x="275" y="180"/>
                  </a:cubicBezTo>
                  <a:cubicBezTo>
                    <a:pt x="275" y="179"/>
                    <a:pt x="275" y="179"/>
                    <a:pt x="275" y="179"/>
                  </a:cubicBezTo>
                  <a:cubicBezTo>
                    <a:pt x="275" y="178"/>
                    <a:pt x="275" y="178"/>
                    <a:pt x="274" y="177"/>
                  </a:cubicBezTo>
                  <a:cubicBezTo>
                    <a:pt x="275" y="177"/>
                    <a:pt x="275" y="177"/>
                    <a:pt x="275" y="177"/>
                  </a:cubicBezTo>
                  <a:cubicBezTo>
                    <a:pt x="276" y="177"/>
                    <a:pt x="276" y="177"/>
                    <a:pt x="277" y="176"/>
                  </a:cubicBezTo>
                  <a:cubicBezTo>
                    <a:pt x="277" y="176"/>
                    <a:pt x="278" y="176"/>
                    <a:pt x="278" y="176"/>
                  </a:cubicBezTo>
                  <a:cubicBezTo>
                    <a:pt x="279" y="176"/>
                    <a:pt x="279" y="175"/>
                    <a:pt x="280" y="175"/>
                  </a:cubicBezTo>
                  <a:cubicBezTo>
                    <a:pt x="280" y="175"/>
                    <a:pt x="281" y="175"/>
                    <a:pt x="281" y="175"/>
                  </a:cubicBezTo>
                  <a:cubicBezTo>
                    <a:pt x="282" y="174"/>
                    <a:pt x="282" y="174"/>
                    <a:pt x="283" y="173"/>
                  </a:cubicBezTo>
                  <a:cubicBezTo>
                    <a:pt x="283" y="173"/>
                    <a:pt x="284" y="173"/>
                    <a:pt x="284" y="173"/>
                  </a:cubicBezTo>
                  <a:cubicBezTo>
                    <a:pt x="285" y="173"/>
                    <a:pt x="286" y="172"/>
                    <a:pt x="287" y="172"/>
                  </a:cubicBezTo>
                  <a:cubicBezTo>
                    <a:pt x="287" y="172"/>
                    <a:pt x="287" y="171"/>
                    <a:pt x="287" y="171"/>
                  </a:cubicBezTo>
                  <a:close/>
                  <a:moveTo>
                    <a:pt x="285" y="150"/>
                  </a:moveTo>
                  <a:cubicBezTo>
                    <a:pt x="284" y="151"/>
                    <a:pt x="284" y="151"/>
                    <a:pt x="283" y="151"/>
                  </a:cubicBezTo>
                  <a:cubicBezTo>
                    <a:pt x="282" y="152"/>
                    <a:pt x="282" y="152"/>
                    <a:pt x="281" y="152"/>
                  </a:cubicBezTo>
                  <a:cubicBezTo>
                    <a:pt x="280" y="153"/>
                    <a:pt x="279" y="153"/>
                    <a:pt x="279" y="154"/>
                  </a:cubicBezTo>
                  <a:cubicBezTo>
                    <a:pt x="278" y="154"/>
                    <a:pt x="277" y="154"/>
                    <a:pt x="277" y="155"/>
                  </a:cubicBezTo>
                  <a:cubicBezTo>
                    <a:pt x="276" y="155"/>
                    <a:pt x="275" y="156"/>
                    <a:pt x="274" y="156"/>
                  </a:cubicBezTo>
                  <a:cubicBezTo>
                    <a:pt x="274" y="156"/>
                    <a:pt x="273" y="157"/>
                    <a:pt x="272" y="157"/>
                  </a:cubicBezTo>
                  <a:cubicBezTo>
                    <a:pt x="271" y="157"/>
                    <a:pt x="270" y="158"/>
                    <a:pt x="270" y="158"/>
                  </a:cubicBezTo>
                  <a:cubicBezTo>
                    <a:pt x="269" y="158"/>
                    <a:pt x="268" y="159"/>
                    <a:pt x="267" y="159"/>
                  </a:cubicBezTo>
                  <a:cubicBezTo>
                    <a:pt x="267" y="159"/>
                    <a:pt x="267" y="159"/>
                    <a:pt x="267" y="159"/>
                  </a:cubicBezTo>
                  <a:cubicBezTo>
                    <a:pt x="267" y="159"/>
                    <a:pt x="267" y="159"/>
                    <a:pt x="267" y="159"/>
                  </a:cubicBezTo>
                  <a:cubicBezTo>
                    <a:pt x="266" y="158"/>
                    <a:pt x="266" y="158"/>
                    <a:pt x="266" y="157"/>
                  </a:cubicBezTo>
                  <a:cubicBezTo>
                    <a:pt x="265" y="157"/>
                    <a:pt x="265" y="157"/>
                    <a:pt x="265" y="157"/>
                  </a:cubicBezTo>
                  <a:cubicBezTo>
                    <a:pt x="265" y="156"/>
                    <a:pt x="265" y="155"/>
                    <a:pt x="264" y="155"/>
                  </a:cubicBezTo>
                  <a:cubicBezTo>
                    <a:pt x="264" y="155"/>
                    <a:pt x="264" y="154"/>
                    <a:pt x="264" y="154"/>
                  </a:cubicBezTo>
                  <a:cubicBezTo>
                    <a:pt x="264" y="154"/>
                    <a:pt x="263" y="153"/>
                    <a:pt x="263" y="153"/>
                  </a:cubicBezTo>
                  <a:cubicBezTo>
                    <a:pt x="263" y="152"/>
                    <a:pt x="263" y="152"/>
                    <a:pt x="263" y="152"/>
                  </a:cubicBezTo>
                  <a:cubicBezTo>
                    <a:pt x="262" y="151"/>
                    <a:pt x="262" y="151"/>
                    <a:pt x="261" y="150"/>
                  </a:cubicBezTo>
                  <a:cubicBezTo>
                    <a:pt x="261" y="150"/>
                    <a:pt x="261" y="150"/>
                    <a:pt x="261" y="150"/>
                  </a:cubicBezTo>
                  <a:cubicBezTo>
                    <a:pt x="261" y="149"/>
                    <a:pt x="261" y="148"/>
                    <a:pt x="260" y="148"/>
                  </a:cubicBezTo>
                  <a:cubicBezTo>
                    <a:pt x="260" y="148"/>
                    <a:pt x="260" y="147"/>
                    <a:pt x="260" y="147"/>
                  </a:cubicBezTo>
                  <a:cubicBezTo>
                    <a:pt x="259" y="147"/>
                    <a:pt x="259" y="146"/>
                    <a:pt x="259" y="146"/>
                  </a:cubicBezTo>
                  <a:cubicBezTo>
                    <a:pt x="259" y="146"/>
                    <a:pt x="259" y="145"/>
                    <a:pt x="258" y="145"/>
                  </a:cubicBezTo>
                  <a:cubicBezTo>
                    <a:pt x="258" y="145"/>
                    <a:pt x="258" y="144"/>
                    <a:pt x="257" y="144"/>
                  </a:cubicBezTo>
                  <a:cubicBezTo>
                    <a:pt x="257" y="144"/>
                    <a:pt x="257" y="143"/>
                    <a:pt x="257" y="143"/>
                  </a:cubicBezTo>
                  <a:cubicBezTo>
                    <a:pt x="257" y="143"/>
                    <a:pt x="256" y="142"/>
                    <a:pt x="256" y="141"/>
                  </a:cubicBezTo>
                  <a:cubicBezTo>
                    <a:pt x="256" y="141"/>
                    <a:pt x="256" y="141"/>
                    <a:pt x="256" y="141"/>
                  </a:cubicBezTo>
                  <a:cubicBezTo>
                    <a:pt x="255" y="141"/>
                    <a:pt x="255" y="140"/>
                    <a:pt x="255" y="140"/>
                  </a:cubicBezTo>
                  <a:cubicBezTo>
                    <a:pt x="254" y="139"/>
                    <a:pt x="254" y="139"/>
                    <a:pt x="254" y="139"/>
                  </a:cubicBezTo>
                  <a:cubicBezTo>
                    <a:pt x="254" y="139"/>
                    <a:pt x="254" y="138"/>
                    <a:pt x="253" y="138"/>
                  </a:cubicBezTo>
                  <a:cubicBezTo>
                    <a:pt x="253" y="138"/>
                    <a:pt x="253" y="137"/>
                    <a:pt x="253" y="137"/>
                  </a:cubicBezTo>
                  <a:cubicBezTo>
                    <a:pt x="252" y="137"/>
                    <a:pt x="252" y="136"/>
                    <a:pt x="252" y="136"/>
                  </a:cubicBezTo>
                  <a:cubicBezTo>
                    <a:pt x="252" y="136"/>
                    <a:pt x="252" y="136"/>
                    <a:pt x="251" y="136"/>
                  </a:cubicBezTo>
                  <a:cubicBezTo>
                    <a:pt x="251" y="135"/>
                    <a:pt x="251" y="134"/>
                    <a:pt x="250" y="134"/>
                  </a:cubicBezTo>
                  <a:cubicBezTo>
                    <a:pt x="250" y="134"/>
                    <a:pt x="250" y="134"/>
                    <a:pt x="250" y="133"/>
                  </a:cubicBezTo>
                  <a:cubicBezTo>
                    <a:pt x="249" y="133"/>
                    <a:pt x="249" y="133"/>
                    <a:pt x="249" y="132"/>
                  </a:cubicBezTo>
                  <a:cubicBezTo>
                    <a:pt x="249" y="132"/>
                    <a:pt x="248" y="132"/>
                    <a:pt x="248" y="132"/>
                  </a:cubicBezTo>
                  <a:cubicBezTo>
                    <a:pt x="248" y="131"/>
                    <a:pt x="248" y="131"/>
                    <a:pt x="247" y="131"/>
                  </a:cubicBezTo>
                  <a:cubicBezTo>
                    <a:pt x="247" y="130"/>
                    <a:pt x="247" y="130"/>
                    <a:pt x="247" y="130"/>
                  </a:cubicBezTo>
                  <a:cubicBezTo>
                    <a:pt x="247" y="130"/>
                    <a:pt x="246" y="129"/>
                    <a:pt x="246" y="129"/>
                  </a:cubicBezTo>
                  <a:cubicBezTo>
                    <a:pt x="246" y="129"/>
                    <a:pt x="246" y="129"/>
                    <a:pt x="246" y="129"/>
                  </a:cubicBezTo>
                  <a:cubicBezTo>
                    <a:pt x="245" y="128"/>
                    <a:pt x="245" y="128"/>
                    <a:pt x="244" y="127"/>
                  </a:cubicBezTo>
                  <a:cubicBezTo>
                    <a:pt x="244" y="127"/>
                    <a:pt x="244" y="127"/>
                    <a:pt x="244" y="127"/>
                  </a:cubicBezTo>
                  <a:cubicBezTo>
                    <a:pt x="259" y="132"/>
                    <a:pt x="273" y="140"/>
                    <a:pt x="285" y="150"/>
                  </a:cubicBezTo>
                  <a:close/>
                  <a:moveTo>
                    <a:pt x="219" y="130"/>
                  </a:moveTo>
                  <a:cubicBezTo>
                    <a:pt x="219" y="130"/>
                    <a:pt x="219" y="130"/>
                    <a:pt x="219" y="130"/>
                  </a:cubicBezTo>
                  <a:cubicBezTo>
                    <a:pt x="219" y="130"/>
                    <a:pt x="220" y="130"/>
                    <a:pt x="220" y="131"/>
                  </a:cubicBezTo>
                  <a:cubicBezTo>
                    <a:pt x="220" y="131"/>
                    <a:pt x="220" y="131"/>
                    <a:pt x="221" y="131"/>
                  </a:cubicBezTo>
                  <a:cubicBezTo>
                    <a:pt x="221" y="132"/>
                    <a:pt x="221" y="132"/>
                    <a:pt x="222" y="132"/>
                  </a:cubicBezTo>
                  <a:cubicBezTo>
                    <a:pt x="222" y="132"/>
                    <a:pt x="222" y="133"/>
                    <a:pt x="222" y="133"/>
                  </a:cubicBezTo>
                  <a:cubicBezTo>
                    <a:pt x="223" y="133"/>
                    <a:pt x="223" y="134"/>
                    <a:pt x="223" y="134"/>
                  </a:cubicBezTo>
                  <a:cubicBezTo>
                    <a:pt x="224" y="134"/>
                    <a:pt x="224" y="134"/>
                    <a:pt x="224" y="135"/>
                  </a:cubicBezTo>
                  <a:cubicBezTo>
                    <a:pt x="225" y="135"/>
                    <a:pt x="225" y="135"/>
                    <a:pt x="225" y="135"/>
                  </a:cubicBezTo>
                  <a:cubicBezTo>
                    <a:pt x="225" y="136"/>
                    <a:pt x="226" y="136"/>
                    <a:pt x="226" y="136"/>
                  </a:cubicBezTo>
                  <a:cubicBezTo>
                    <a:pt x="226" y="137"/>
                    <a:pt x="227" y="137"/>
                    <a:pt x="227" y="137"/>
                  </a:cubicBezTo>
                  <a:cubicBezTo>
                    <a:pt x="227" y="138"/>
                    <a:pt x="228" y="138"/>
                    <a:pt x="228" y="138"/>
                  </a:cubicBezTo>
                  <a:cubicBezTo>
                    <a:pt x="228" y="139"/>
                    <a:pt x="229" y="139"/>
                    <a:pt x="229" y="139"/>
                  </a:cubicBezTo>
                  <a:cubicBezTo>
                    <a:pt x="229" y="140"/>
                    <a:pt x="230" y="140"/>
                    <a:pt x="230" y="140"/>
                  </a:cubicBezTo>
                  <a:cubicBezTo>
                    <a:pt x="230" y="141"/>
                    <a:pt x="230" y="141"/>
                    <a:pt x="231" y="141"/>
                  </a:cubicBezTo>
                  <a:cubicBezTo>
                    <a:pt x="231" y="142"/>
                    <a:pt x="231" y="142"/>
                    <a:pt x="232" y="142"/>
                  </a:cubicBezTo>
                  <a:cubicBezTo>
                    <a:pt x="232" y="143"/>
                    <a:pt x="232" y="143"/>
                    <a:pt x="233" y="143"/>
                  </a:cubicBezTo>
                  <a:cubicBezTo>
                    <a:pt x="233" y="144"/>
                    <a:pt x="233" y="144"/>
                    <a:pt x="234" y="145"/>
                  </a:cubicBezTo>
                  <a:cubicBezTo>
                    <a:pt x="234" y="145"/>
                    <a:pt x="234" y="145"/>
                    <a:pt x="235" y="146"/>
                  </a:cubicBezTo>
                  <a:cubicBezTo>
                    <a:pt x="235" y="146"/>
                    <a:pt x="235" y="147"/>
                    <a:pt x="236" y="147"/>
                  </a:cubicBezTo>
                  <a:cubicBezTo>
                    <a:pt x="236" y="147"/>
                    <a:pt x="236" y="148"/>
                    <a:pt x="237" y="148"/>
                  </a:cubicBezTo>
                  <a:cubicBezTo>
                    <a:pt x="237" y="149"/>
                    <a:pt x="237" y="149"/>
                    <a:pt x="238" y="150"/>
                  </a:cubicBezTo>
                  <a:cubicBezTo>
                    <a:pt x="238" y="150"/>
                    <a:pt x="238" y="150"/>
                    <a:pt x="238" y="151"/>
                  </a:cubicBezTo>
                  <a:cubicBezTo>
                    <a:pt x="239" y="151"/>
                    <a:pt x="239" y="152"/>
                    <a:pt x="240" y="152"/>
                  </a:cubicBezTo>
                  <a:cubicBezTo>
                    <a:pt x="240" y="153"/>
                    <a:pt x="240" y="153"/>
                    <a:pt x="240" y="153"/>
                  </a:cubicBezTo>
                  <a:cubicBezTo>
                    <a:pt x="241" y="154"/>
                    <a:pt x="241" y="154"/>
                    <a:pt x="241" y="155"/>
                  </a:cubicBezTo>
                  <a:cubicBezTo>
                    <a:pt x="242" y="155"/>
                    <a:pt x="242" y="156"/>
                    <a:pt x="242" y="156"/>
                  </a:cubicBezTo>
                  <a:cubicBezTo>
                    <a:pt x="243" y="157"/>
                    <a:pt x="243" y="157"/>
                    <a:pt x="243" y="158"/>
                  </a:cubicBezTo>
                  <a:cubicBezTo>
                    <a:pt x="244" y="158"/>
                    <a:pt x="244" y="159"/>
                    <a:pt x="244" y="159"/>
                  </a:cubicBezTo>
                  <a:cubicBezTo>
                    <a:pt x="244" y="160"/>
                    <a:pt x="245" y="160"/>
                    <a:pt x="245" y="161"/>
                  </a:cubicBezTo>
                  <a:cubicBezTo>
                    <a:pt x="245" y="161"/>
                    <a:pt x="246" y="162"/>
                    <a:pt x="246" y="162"/>
                  </a:cubicBezTo>
                  <a:cubicBezTo>
                    <a:pt x="246" y="163"/>
                    <a:pt x="247" y="163"/>
                    <a:pt x="247" y="164"/>
                  </a:cubicBezTo>
                  <a:cubicBezTo>
                    <a:pt x="247" y="164"/>
                    <a:pt x="247" y="165"/>
                    <a:pt x="248" y="165"/>
                  </a:cubicBezTo>
                  <a:cubicBezTo>
                    <a:pt x="248" y="165"/>
                    <a:pt x="248" y="166"/>
                    <a:pt x="248" y="166"/>
                  </a:cubicBezTo>
                  <a:cubicBezTo>
                    <a:pt x="248" y="166"/>
                    <a:pt x="248" y="166"/>
                    <a:pt x="247" y="166"/>
                  </a:cubicBezTo>
                  <a:cubicBezTo>
                    <a:pt x="247" y="166"/>
                    <a:pt x="246" y="166"/>
                    <a:pt x="245" y="166"/>
                  </a:cubicBezTo>
                  <a:cubicBezTo>
                    <a:pt x="245" y="166"/>
                    <a:pt x="245" y="166"/>
                    <a:pt x="244" y="167"/>
                  </a:cubicBezTo>
                  <a:cubicBezTo>
                    <a:pt x="243" y="167"/>
                    <a:pt x="242" y="167"/>
                    <a:pt x="241" y="167"/>
                  </a:cubicBezTo>
                  <a:cubicBezTo>
                    <a:pt x="241" y="167"/>
                    <a:pt x="241" y="167"/>
                    <a:pt x="240" y="167"/>
                  </a:cubicBezTo>
                  <a:cubicBezTo>
                    <a:pt x="239" y="167"/>
                    <a:pt x="239" y="168"/>
                    <a:pt x="238" y="168"/>
                  </a:cubicBezTo>
                  <a:cubicBezTo>
                    <a:pt x="237" y="168"/>
                    <a:pt x="237" y="168"/>
                    <a:pt x="236" y="168"/>
                  </a:cubicBezTo>
                  <a:cubicBezTo>
                    <a:pt x="236" y="168"/>
                    <a:pt x="235" y="168"/>
                    <a:pt x="234" y="168"/>
                  </a:cubicBezTo>
                  <a:cubicBezTo>
                    <a:pt x="234" y="168"/>
                    <a:pt x="233" y="169"/>
                    <a:pt x="233" y="169"/>
                  </a:cubicBezTo>
                  <a:cubicBezTo>
                    <a:pt x="232" y="169"/>
                    <a:pt x="231" y="169"/>
                    <a:pt x="231" y="169"/>
                  </a:cubicBezTo>
                  <a:cubicBezTo>
                    <a:pt x="230" y="169"/>
                    <a:pt x="230" y="169"/>
                    <a:pt x="229" y="169"/>
                  </a:cubicBezTo>
                  <a:cubicBezTo>
                    <a:pt x="229" y="169"/>
                    <a:pt x="228" y="169"/>
                    <a:pt x="227" y="169"/>
                  </a:cubicBezTo>
                  <a:cubicBezTo>
                    <a:pt x="227" y="169"/>
                    <a:pt x="226" y="169"/>
                    <a:pt x="226" y="169"/>
                  </a:cubicBezTo>
                  <a:cubicBezTo>
                    <a:pt x="225" y="170"/>
                    <a:pt x="224" y="170"/>
                    <a:pt x="223" y="170"/>
                  </a:cubicBezTo>
                  <a:cubicBezTo>
                    <a:pt x="223" y="170"/>
                    <a:pt x="223" y="170"/>
                    <a:pt x="222" y="170"/>
                  </a:cubicBezTo>
                  <a:cubicBezTo>
                    <a:pt x="221" y="170"/>
                    <a:pt x="220" y="170"/>
                    <a:pt x="219" y="170"/>
                  </a:cubicBezTo>
                  <a:cubicBezTo>
                    <a:pt x="219" y="170"/>
                    <a:pt x="219" y="170"/>
                    <a:pt x="219" y="170"/>
                  </a:cubicBezTo>
                  <a:lnTo>
                    <a:pt x="219" y="130"/>
                  </a:lnTo>
                  <a:close/>
                  <a:moveTo>
                    <a:pt x="219" y="190"/>
                  </a:moveTo>
                  <a:cubicBezTo>
                    <a:pt x="219" y="190"/>
                    <a:pt x="219" y="190"/>
                    <a:pt x="219" y="189"/>
                  </a:cubicBezTo>
                  <a:cubicBezTo>
                    <a:pt x="221" y="189"/>
                    <a:pt x="222" y="189"/>
                    <a:pt x="223" y="189"/>
                  </a:cubicBezTo>
                  <a:cubicBezTo>
                    <a:pt x="223" y="189"/>
                    <a:pt x="223" y="189"/>
                    <a:pt x="224" y="189"/>
                  </a:cubicBezTo>
                  <a:cubicBezTo>
                    <a:pt x="225" y="189"/>
                    <a:pt x="227" y="189"/>
                    <a:pt x="228" y="189"/>
                  </a:cubicBezTo>
                  <a:cubicBezTo>
                    <a:pt x="228" y="189"/>
                    <a:pt x="229" y="189"/>
                    <a:pt x="229" y="189"/>
                  </a:cubicBezTo>
                  <a:cubicBezTo>
                    <a:pt x="230" y="189"/>
                    <a:pt x="231" y="188"/>
                    <a:pt x="232" y="188"/>
                  </a:cubicBezTo>
                  <a:cubicBezTo>
                    <a:pt x="233" y="188"/>
                    <a:pt x="233" y="188"/>
                    <a:pt x="234" y="188"/>
                  </a:cubicBezTo>
                  <a:cubicBezTo>
                    <a:pt x="235" y="188"/>
                    <a:pt x="236" y="188"/>
                    <a:pt x="237" y="188"/>
                  </a:cubicBezTo>
                  <a:cubicBezTo>
                    <a:pt x="237" y="188"/>
                    <a:pt x="238" y="188"/>
                    <a:pt x="238" y="188"/>
                  </a:cubicBezTo>
                  <a:cubicBezTo>
                    <a:pt x="239" y="187"/>
                    <a:pt x="241" y="187"/>
                    <a:pt x="242" y="187"/>
                  </a:cubicBezTo>
                  <a:cubicBezTo>
                    <a:pt x="242" y="187"/>
                    <a:pt x="243" y="187"/>
                    <a:pt x="243" y="187"/>
                  </a:cubicBezTo>
                  <a:cubicBezTo>
                    <a:pt x="244" y="186"/>
                    <a:pt x="245" y="186"/>
                    <a:pt x="246" y="186"/>
                  </a:cubicBezTo>
                  <a:cubicBezTo>
                    <a:pt x="247" y="186"/>
                    <a:pt x="247" y="186"/>
                    <a:pt x="247" y="186"/>
                  </a:cubicBezTo>
                  <a:cubicBezTo>
                    <a:pt x="249" y="186"/>
                    <a:pt x="250" y="185"/>
                    <a:pt x="251" y="185"/>
                  </a:cubicBezTo>
                  <a:cubicBezTo>
                    <a:pt x="251" y="185"/>
                    <a:pt x="251" y="185"/>
                    <a:pt x="252" y="185"/>
                  </a:cubicBezTo>
                  <a:cubicBezTo>
                    <a:pt x="253" y="185"/>
                    <a:pt x="254" y="184"/>
                    <a:pt x="256" y="184"/>
                  </a:cubicBezTo>
                  <a:cubicBezTo>
                    <a:pt x="256" y="184"/>
                    <a:pt x="256" y="184"/>
                    <a:pt x="256" y="184"/>
                  </a:cubicBezTo>
                  <a:cubicBezTo>
                    <a:pt x="256" y="184"/>
                    <a:pt x="256" y="184"/>
                    <a:pt x="256" y="184"/>
                  </a:cubicBezTo>
                  <a:cubicBezTo>
                    <a:pt x="256" y="186"/>
                    <a:pt x="257" y="187"/>
                    <a:pt x="257" y="188"/>
                  </a:cubicBezTo>
                  <a:cubicBezTo>
                    <a:pt x="257" y="188"/>
                    <a:pt x="257" y="188"/>
                    <a:pt x="257" y="189"/>
                  </a:cubicBezTo>
                  <a:cubicBezTo>
                    <a:pt x="258" y="190"/>
                    <a:pt x="258" y="192"/>
                    <a:pt x="259" y="193"/>
                  </a:cubicBezTo>
                  <a:cubicBezTo>
                    <a:pt x="259" y="193"/>
                    <a:pt x="259" y="194"/>
                    <a:pt x="259" y="194"/>
                  </a:cubicBezTo>
                  <a:cubicBezTo>
                    <a:pt x="259" y="195"/>
                    <a:pt x="260" y="196"/>
                    <a:pt x="260" y="198"/>
                  </a:cubicBezTo>
                  <a:cubicBezTo>
                    <a:pt x="260" y="198"/>
                    <a:pt x="260" y="198"/>
                    <a:pt x="260" y="199"/>
                  </a:cubicBezTo>
                  <a:cubicBezTo>
                    <a:pt x="260" y="200"/>
                    <a:pt x="261" y="202"/>
                    <a:pt x="261" y="203"/>
                  </a:cubicBezTo>
                  <a:cubicBezTo>
                    <a:pt x="261" y="203"/>
                    <a:pt x="261" y="203"/>
                    <a:pt x="261" y="203"/>
                  </a:cubicBezTo>
                  <a:cubicBezTo>
                    <a:pt x="261" y="205"/>
                    <a:pt x="262" y="206"/>
                    <a:pt x="262" y="208"/>
                  </a:cubicBezTo>
                  <a:cubicBezTo>
                    <a:pt x="262" y="208"/>
                    <a:pt x="262" y="209"/>
                    <a:pt x="262" y="209"/>
                  </a:cubicBezTo>
                  <a:cubicBezTo>
                    <a:pt x="262" y="211"/>
                    <a:pt x="262" y="212"/>
                    <a:pt x="263" y="213"/>
                  </a:cubicBezTo>
                  <a:cubicBezTo>
                    <a:pt x="263" y="213"/>
                    <a:pt x="263" y="214"/>
                    <a:pt x="263" y="214"/>
                  </a:cubicBezTo>
                  <a:cubicBezTo>
                    <a:pt x="263" y="216"/>
                    <a:pt x="263" y="217"/>
                    <a:pt x="263" y="219"/>
                  </a:cubicBezTo>
                  <a:cubicBezTo>
                    <a:pt x="263" y="219"/>
                    <a:pt x="263" y="219"/>
                    <a:pt x="263" y="220"/>
                  </a:cubicBezTo>
                  <a:cubicBezTo>
                    <a:pt x="263" y="221"/>
                    <a:pt x="264" y="222"/>
                    <a:pt x="264" y="224"/>
                  </a:cubicBezTo>
                  <a:cubicBezTo>
                    <a:pt x="264" y="224"/>
                    <a:pt x="264" y="224"/>
                    <a:pt x="264" y="224"/>
                  </a:cubicBezTo>
                  <a:cubicBezTo>
                    <a:pt x="219" y="224"/>
                    <a:pt x="219" y="224"/>
                    <a:pt x="219" y="224"/>
                  </a:cubicBezTo>
                  <a:lnTo>
                    <a:pt x="219" y="190"/>
                  </a:lnTo>
                  <a:close/>
                  <a:moveTo>
                    <a:pt x="219" y="244"/>
                  </a:moveTo>
                  <a:cubicBezTo>
                    <a:pt x="264" y="244"/>
                    <a:pt x="264" y="244"/>
                    <a:pt x="264" y="244"/>
                  </a:cubicBezTo>
                  <a:cubicBezTo>
                    <a:pt x="264" y="244"/>
                    <a:pt x="264" y="244"/>
                    <a:pt x="264" y="245"/>
                  </a:cubicBezTo>
                  <a:cubicBezTo>
                    <a:pt x="264" y="246"/>
                    <a:pt x="263" y="247"/>
                    <a:pt x="263" y="249"/>
                  </a:cubicBezTo>
                  <a:cubicBezTo>
                    <a:pt x="263" y="249"/>
                    <a:pt x="263" y="249"/>
                    <a:pt x="263" y="249"/>
                  </a:cubicBezTo>
                  <a:cubicBezTo>
                    <a:pt x="263" y="251"/>
                    <a:pt x="263" y="253"/>
                    <a:pt x="263" y="254"/>
                  </a:cubicBezTo>
                  <a:cubicBezTo>
                    <a:pt x="263" y="254"/>
                    <a:pt x="263" y="255"/>
                    <a:pt x="263" y="255"/>
                  </a:cubicBezTo>
                  <a:cubicBezTo>
                    <a:pt x="263" y="256"/>
                    <a:pt x="262" y="258"/>
                    <a:pt x="262" y="259"/>
                  </a:cubicBezTo>
                  <a:cubicBezTo>
                    <a:pt x="262" y="259"/>
                    <a:pt x="262" y="260"/>
                    <a:pt x="262" y="260"/>
                  </a:cubicBezTo>
                  <a:cubicBezTo>
                    <a:pt x="262" y="262"/>
                    <a:pt x="261" y="263"/>
                    <a:pt x="261" y="265"/>
                  </a:cubicBezTo>
                  <a:cubicBezTo>
                    <a:pt x="261" y="265"/>
                    <a:pt x="261" y="265"/>
                    <a:pt x="261" y="265"/>
                  </a:cubicBezTo>
                  <a:cubicBezTo>
                    <a:pt x="261" y="266"/>
                    <a:pt x="261" y="268"/>
                    <a:pt x="260" y="269"/>
                  </a:cubicBezTo>
                  <a:cubicBezTo>
                    <a:pt x="260" y="269"/>
                    <a:pt x="260" y="270"/>
                    <a:pt x="260" y="270"/>
                  </a:cubicBezTo>
                  <a:cubicBezTo>
                    <a:pt x="260" y="271"/>
                    <a:pt x="259" y="272"/>
                    <a:pt x="259" y="274"/>
                  </a:cubicBezTo>
                  <a:cubicBezTo>
                    <a:pt x="259" y="274"/>
                    <a:pt x="259" y="274"/>
                    <a:pt x="259" y="275"/>
                  </a:cubicBezTo>
                  <a:cubicBezTo>
                    <a:pt x="259" y="276"/>
                    <a:pt x="258" y="278"/>
                    <a:pt x="258" y="279"/>
                  </a:cubicBezTo>
                  <a:cubicBezTo>
                    <a:pt x="258" y="279"/>
                    <a:pt x="258" y="279"/>
                    <a:pt x="257" y="280"/>
                  </a:cubicBezTo>
                  <a:cubicBezTo>
                    <a:pt x="257" y="281"/>
                    <a:pt x="257" y="282"/>
                    <a:pt x="256" y="283"/>
                  </a:cubicBezTo>
                  <a:cubicBezTo>
                    <a:pt x="256" y="283"/>
                    <a:pt x="256" y="284"/>
                    <a:pt x="256" y="284"/>
                  </a:cubicBezTo>
                  <a:cubicBezTo>
                    <a:pt x="256" y="284"/>
                    <a:pt x="256" y="284"/>
                    <a:pt x="256" y="284"/>
                  </a:cubicBezTo>
                  <a:cubicBezTo>
                    <a:pt x="254" y="283"/>
                    <a:pt x="253" y="283"/>
                    <a:pt x="252" y="283"/>
                  </a:cubicBezTo>
                  <a:cubicBezTo>
                    <a:pt x="252" y="283"/>
                    <a:pt x="251" y="283"/>
                    <a:pt x="251" y="283"/>
                  </a:cubicBezTo>
                  <a:cubicBezTo>
                    <a:pt x="250" y="282"/>
                    <a:pt x="249" y="282"/>
                    <a:pt x="248" y="282"/>
                  </a:cubicBezTo>
                  <a:cubicBezTo>
                    <a:pt x="247" y="282"/>
                    <a:pt x="247" y="282"/>
                    <a:pt x="246" y="281"/>
                  </a:cubicBezTo>
                  <a:cubicBezTo>
                    <a:pt x="245" y="281"/>
                    <a:pt x="244" y="281"/>
                    <a:pt x="243" y="281"/>
                  </a:cubicBezTo>
                  <a:cubicBezTo>
                    <a:pt x="243" y="281"/>
                    <a:pt x="243" y="281"/>
                    <a:pt x="242" y="281"/>
                  </a:cubicBezTo>
                  <a:cubicBezTo>
                    <a:pt x="241" y="280"/>
                    <a:pt x="239" y="280"/>
                    <a:pt x="238" y="280"/>
                  </a:cubicBezTo>
                  <a:cubicBezTo>
                    <a:pt x="238" y="280"/>
                    <a:pt x="238" y="280"/>
                    <a:pt x="237" y="280"/>
                  </a:cubicBezTo>
                  <a:cubicBezTo>
                    <a:pt x="236" y="280"/>
                    <a:pt x="235" y="279"/>
                    <a:pt x="234" y="279"/>
                  </a:cubicBezTo>
                  <a:cubicBezTo>
                    <a:pt x="233" y="279"/>
                    <a:pt x="233" y="279"/>
                    <a:pt x="232" y="279"/>
                  </a:cubicBezTo>
                  <a:cubicBezTo>
                    <a:pt x="231" y="279"/>
                    <a:pt x="230" y="279"/>
                    <a:pt x="229" y="279"/>
                  </a:cubicBezTo>
                  <a:cubicBezTo>
                    <a:pt x="229" y="279"/>
                    <a:pt x="228" y="279"/>
                    <a:pt x="228" y="279"/>
                  </a:cubicBezTo>
                  <a:cubicBezTo>
                    <a:pt x="227" y="279"/>
                    <a:pt x="225" y="278"/>
                    <a:pt x="224" y="278"/>
                  </a:cubicBezTo>
                  <a:cubicBezTo>
                    <a:pt x="223" y="278"/>
                    <a:pt x="223" y="278"/>
                    <a:pt x="223" y="278"/>
                  </a:cubicBezTo>
                  <a:cubicBezTo>
                    <a:pt x="222" y="278"/>
                    <a:pt x="221" y="278"/>
                    <a:pt x="219" y="278"/>
                  </a:cubicBezTo>
                  <a:cubicBezTo>
                    <a:pt x="219" y="278"/>
                    <a:pt x="219" y="278"/>
                    <a:pt x="219" y="278"/>
                  </a:cubicBezTo>
                  <a:lnTo>
                    <a:pt x="219" y="244"/>
                  </a:lnTo>
                  <a:close/>
                  <a:moveTo>
                    <a:pt x="219" y="298"/>
                  </a:moveTo>
                  <a:cubicBezTo>
                    <a:pt x="219" y="298"/>
                    <a:pt x="219" y="298"/>
                    <a:pt x="219" y="298"/>
                  </a:cubicBezTo>
                  <a:cubicBezTo>
                    <a:pt x="220" y="298"/>
                    <a:pt x="221" y="298"/>
                    <a:pt x="222" y="298"/>
                  </a:cubicBezTo>
                  <a:cubicBezTo>
                    <a:pt x="223" y="298"/>
                    <a:pt x="223" y="298"/>
                    <a:pt x="223" y="298"/>
                  </a:cubicBezTo>
                  <a:cubicBezTo>
                    <a:pt x="224" y="298"/>
                    <a:pt x="225" y="298"/>
                    <a:pt x="226" y="298"/>
                  </a:cubicBezTo>
                  <a:cubicBezTo>
                    <a:pt x="226" y="298"/>
                    <a:pt x="227" y="298"/>
                    <a:pt x="227" y="298"/>
                  </a:cubicBezTo>
                  <a:cubicBezTo>
                    <a:pt x="228" y="298"/>
                    <a:pt x="229" y="298"/>
                    <a:pt x="230" y="298"/>
                  </a:cubicBezTo>
                  <a:cubicBezTo>
                    <a:pt x="230" y="299"/>
                    <a:pt x="230" y="299"/>
                    <a:pt x="231" y="299"/>
                  </a:cubicBezTo>
                  <a:cubicBezTo>
                    <a:pt x="232" y="299"/>
                    <a:pt x="232" y="299"/>
                    <a:pt x="233" y="299"/>
                  </a:cubicBezTo>
                  <a:cubicBezTo>
                    <a:pt x="234" y="299"/>
                    <a:pt x="234" y="299"/>
                    <a:pt x="234" y="299"/>
                  </a:cubicBezTo>
                  <a:cubicBezTo>
                    <a:pt x="235" y="299"/>
                    <a:pt x="236" y="299"/>
                    <a:pt x="237" y="300"/>
                  </a:cubicBezTo>
                  <a:cubicBezTo>
                    <a:pt x="237" y="300"/>
                    <a:pt x="237" y="300"/>
                    <a:pt x="238" y="300"/>
                  </a:cubicBezTo>
                  <a:cubicBezTo>
                    <a:pt x="239" y="300"/>
                    <a:pt x="240" y="300"/>
                    <a:pt x="241" y="300"/>
                  </a:cubicBezTo>
                  <a:cubicBezTo>
                    <a:pt x="241" y="300"/>
                    <a:pt x="241" y="300"/>
                    <a:pt x="241" y="300"/>
                  </a:cubicBezTo>
                  <a:cubicBezTo>
                    <a:pt x="242" y="301"/>
                    <a:pt x="243" y="301"/>
                    <a:pt x="245" y="301"/>
                  </a:cubicBezTo>
                  <a:cubicBezTo>
                    <a:pt x="245" y="301"/>
                    <a:pt x="245" y="301"/>
                    <a:pt x="246" y="301"/>
                  </a:cubicBezTo>
                  <a:cubicBezTo>
                    <a:pt x="246" y="301"/>
                    <a:pt x="247" y="302"/>
                    <a:pt x="248" y="302"/>
                  </a:cubicBezTo>
                  <a:cubicBezTo>
                    <a:pt x="248" y="302"/>
                    <a:pt x="248" y="302"/>
                    <a:pt x="248" y="302"/>
                  </a:cubicBezTo>
                  <a:cubicBezTo>
                    <a:pt x="248" y="302"/>
                    <a:pt x="248" y="302"/>
                    <a:pt x="248" y="302"/>
                  </a:cubicBezTo>
                  <a:cubicBezTo>
                    <a:pt x="248" y="303"/>
                    <a:pt x="248" y="303"/>
                    <a:pt x="247" y="304"/>
                  </a:cubicBezTo>
                  <a:cubicBezTo>
                    <a:pt x="247" y="304"/>
                    <a:pt x="247" y="305"/>
                    <a:pt x="246" y="305"/>
                  </a:cubicBezTo>
                  <a:cubicBezTo>
                    <a:pt x="246" y="306"/>
                    <a:pt x="246" y="306"/>
                    <a:pt x="245" y="307"/>
                  </a:cubicBezTo>
                  <a:cubicBezTo>
                    <a:pt x="245" y="308"/>
                    <a:pt x="245" y="308"/>
                    <a:pt x="245" y="309"/>
                  </a:cubicBezTo>
                  <a:cubicBezTo>
                    <a:pt x="244" y="309"/>
                    <a:pt x="244" y="310"/>
                    <a:pt x="244" y="310"/>
                  </a:cubicBezTo>
                  <a:cubicBezTo>
                    <a:pt x="243" y="311"/>
                    <a:pt x="243" y="311"/>
                    <a:pt x="243" y="312"/>
                  </a:cubicBezTo>
                  <a:cubicBezTo>
                    <a:pt x="242" y="312"/>
                    <a:pt x="242" y="312"/>
                    <a:pt x="242" y="313"/>
                  </a:cubicBezTo>
                  <a:cubicBezTo>
                    <a:pt x="241" y="313"/>
                    <a:pt x="241" y="314"/>
                    <a:pt x="241" y="314"/>
                  </a:cubicBezTo>
                  <a:cubicBezTo>
                    <a:pt x="240" y="315"/>
                    <a:pt x="240" y="315"/>
                    <a:pt x="240" y="316"/>
                  </a:cubicBezTo>
                  <a:cubicBezTo>
                    <a:pt x="240" y="316"/>
                    <a:pt x="239" y="317"/>
                    <a:pt x="239" y="317"/>
                  </a:cubicBezTo>
                  <a:cubicBezTo>
                    <a:pt x="239" y="317"/>
                    <a:pt x="238" y="318"/>
                    <a:pt x="238" y="318"/>
                  </a:cubicBezTo>
                  <a:cubicBezTo>
                    <a:pt x="238" y="319"/>
                    <a:pt x="237" y="319"/>
                    <a:pt x="237" y="320"/>
                  </a:cubicBezTo>
                  <a:cubicBezTo>
                    <a:pt x="237" y="320"/>
                    <a:pt x="236" y="320"/>
                    <a:pt x="236" y="321"/>
                  </a:cubicBezTo>
                  <a:cubicBezTo>
                    <a:pt x="236" y="321"/>
                    <a:pt x="235" y="322"/>
                    <a:pt x="235" y="322"/>
                  </a:cubicBezTo>
                  <a:cubicBezTo>
                    <a:pt x="235" y="322"/>
                    <a:pt x="234" y="323"/>
                    <a:pt x="234" y="323"/>
                  </a:cubicBezTo>
                  <a:cubicBezTo>
                    <a:pt x="234" y="324"/>
                    <a:pt x="233" y="324"/>
                    <a:pt x="233" y="324"/>
                  </a:cubicBezTo>
                  <a:cubicBezTo>
                    <a:pt x="233" y="325"/>
                    <a:pt x="232" y="325"/>
                    <a:pt x="232" y="326"/>
                  </a:cubicBezTo>
                  <a:cubicBezTo>
                    <a:pt x="232" y="326"/>
                    <a:pt x="231" y="326"/>
                    <a:pt x="231" y="327"/>
                  </a:cubicBezTo>
                  <a:cubicBezTo>
                    <a:pt x="231" y="327"/>
                    <a:pt x="230" y="327"/>
                    <a:pt x="230" y="328"/>
                  </a:cubicBezTo>
                  <a:cubicBezTo>
                    <a:pt x="230" y="328"/>
                    <a:pt x="229" y="328"/>
                    <a:pt x="229" y="329"/>
                  </a:cubicBezTo>
                  <a:cubicBezTo>
                    <a:pt x="229" y="329"/>
                    <a:pt x="229" y="329"/>
                    <a:pt x="228" y="330"/>
                  </a:cubicBezTo>
                  <a:cubicBezTo>
                    <a:pt x="228" y="330"/>
                    <a:pt x="228" y="330"/>
                    <a:pt x="227" y="331"/>
                  </a:cubicBezTo>
                  <a:cubicBezTo>
                    <a:pt x="227" y="331"/>
                    <a:pt x="227" y="331"/>
                    <a:pt x="226" y="332"/>
                  </a:cubicBezTo>
                  <a:cubicBezTo>
                    <a:pt x="226" y="332"/>
                    <a:pt x="226" y="332"/>
                    <a:pt x="225" y="333"/>
                  </a:cubicBezTo>
                  <a:cubicBezTo>
                    <a:pt x="225" y="333"/>
                    <a:pt x="225" y="333"/>
                    <a:pt x="224" y="333"/>
                  </a:cubicBezTo>
                  <a:cubicBezTo>
                    <a:pt x="224" y="334"/>
                    <a:pt x="224" y="334"/>
                    <a:pt x="223" y="334"/>
                  </a:cubicBezTo>
                  <a:cubicBezTo>
                    <a:pt x="223" y="335"/>
                    <a:pt x="223" y="335"/>
                    <a:pt x="223" y="335"/>
                  </a:cubicBezTo>
                  <a:cubicBezTo>
                    <a:pt x="222" y="335"/>
                    <a:pt x="222" y="336"/>
                    <a:pt x="222" y="336"/>
                  </a:cubicBezTo>
                  <a:cubicBezTo>
                    <a:pt x="221" y="336"/>
                    <a:pt x="221" y="336"/>
                    <a:pt x="221" y="337"/>
                  </a:cubicBezTo>
                  <a:cubicBezTo>
                    <a:pt x="221" y="337"/>
                    <a:pt x="220" y="337"/>
                    <a:pt x="220" y="337"/>
                  </a:cubicBezTo>
                  <a:cubicBezTo>
                    <a:pt x="220" y="338"/>
                    <a:pt x="219" y="338"/>
                    <a:pt x="219" y="338"/>
                  </a:cubicBezTo>
                  <a:cubicBezTo>
                    <a:pt x="219" y="338"/>
                    <a:pt x="219" y="338"/>
                    <a:pt x="219" y="338"/>
                  </a:cubicBezTo>
                  <a:lnTo>
                    <a:pt x="219" y="298"/>
                  </a:lnTo>
                  <a:close/>
                  <a:moveTo>
                    <a:pt x="131" y="296"/>
                  </a:moveTo>
                  <a:cubicBezTo>
                    <a:pt x="131" y="297"/>
                    <a:pt x="130" y="297"/>
                    <a:pt x="129" y="297"/>
                  </a:cubicBezTo>
                  <a:cubicBezTo>
                    <a:pt x="129" y="298"/>
                    <a:pt x="129" y="298"/>
                    <a:pt x="128" y="298"/>
                  </a:cubicBezTo>
                  <a:cubicBezTo>
                    <a:pt x="128" y="298"/>
                    <a:pt x="127" y="299"/>
                    <a:pt x="126" y="299"/>
                  </a:cubicBezTo>
                  <a:cubicBezTo>
                    <a:pt x="126" y="299"/>
                    <a:pt x="126" y="299"/>
                    <a:pt x="125" y="300"/>
                  </a:cubicBezTo>
                  <a:cubicBezTo>
                    <a:pt x="125" y="300"/>
                    <a:pt x="124" y="300"/>
                    <a:pt x="124" y="301"/>
                  </a:cubicBezTo>
                  <a:cubicBezTo>
                    <a:pt x="123" y="301"/>
                    <a:pt x="123" y="301"/>
                    <a:pt x="123" y="301"/>
                  </a:cubicBezTo>
                  <a:cubicBezTo>
                    <a:pt x="122" y="302"/>
                    <a:pt x="122" y="302"/>
                    <a:pt x="121" y="302"/>
                  </a:cubicBezTo>
                  <a:cubicBezTo>
                    <a:pt x="121" y="302"/>
                    <a:pt x="121" y="303"/>
                    <a:pt x="120" y="303"/>
                  </a:cubicBezTo>
                  <a:cubicBezTo>
                    <a:pt x="107" y="286"/>
                    <a:pt x="99" y="265"/>
                    <a:pt x="98" y="244"/>
                  </a:cubicBezTo>
                  <a:cubicBezTo>
                    <a:pt x="135" y="244"/>
                    <a:pt x="135" y="244"/>
                    <a:pt x="135" y="244"/>
                  </a:cubicBezTo>
                  <a:cubicBezTo>
                    <a:pt x="135" y="245"/>
                    <a:pt x="135" y="246"/>
                    <a:pt x="136" y="247"/>
                  </a:cubicBezTo>
                  <a:cubicBezTo>
                    <a:pt x="136" y="247"/>
                    <a:pt x="136" y="248"/>
                    <a:pt x="136" y="248"/>
                  </a:cubicBezTo>
                  <a:cubicBezTo>
                    <a:pt x="136" y="249"/>
                    <a:pt x="136" y="250"/>
                    <a:pt x="136" y="251"/>
                  </a:cubicBezTo>
                  <a:cubicBezTo>
                    <a:pt x="136" y="251"/>
                    <a:pt x="136" y="252"/>
                    <a:pt x="136" y="252"/>
                  </a:cubicBezTo>
                  <a:cubicBezTo>
                    <a:pt x="136" y="253"/>
                    <a:pt x="136" y="254"/>
                    <a:pt x="136" y="256"/>
                  </a:cubicBezTo>
                  <a:cubicBezTo>
                    <a:pt x="136" y="256"/>
                    <a:pt x="136" y="256"/>
                    <a:pt x="136" y="256"/>
                  </a:cubicBezTo>
                  <a:cubicBezTo>
                    <a:pt x="137" y="257"/>
                    <a:pt x="137" y="258"/>
                    <a:pt x="137" y="260"/>
                  </a:cubicBezTo>
                  <a:cubicBezTo>
                    <a:pt x="137" y="260"/>
                    <a:pt x="137" y="260"/>
                    <a:pt x="137" y="261"/>
                  </a:cubicBezTo>
                  <a:cubicBezTo>
                    <a:pt x="137" y="262"/>
                    <a:pt x="137" y="263"/>
                    <a:pt x="137" y="264"/>
                  </a:cubicBezTo>
                  <a:cubicBezTo>
                    <a:pt x="137" y="264"/>
                    <a:pt x="138" y="264"/>
                    <a:pt x="138" y="265"/>
                  </a:cubicBezTo>
                  <a:cubicBezTo>
                    <a:pt x="138" y="266"/>
                    <a:pt x="138" y="267"/>
                    <a:pt x="138" y="268"/>
                  </a:cubicBezTo>
                  <a:cubicBezTo>
                    <a:pt x="138" y="268"/>
                    <a:pt x="138" y="269"/>
                    <a:pt x="138" y="269"/>
                  </a:cubicBezTo>
                  <a:cubicBezTo>
                    <a:pt x="139" y="270"/>
                    <a:pt x="139" y="271"/>
                    <a:pt x="139" y="272"/>
                  </a:cubicBezTo>
                  <a:cubicBezTo>
                    <a:pt x="139" y="272"/>
                    <a:pt x="139" y="273"/>
                    <a:pt x="139" y="273"/>
                  </a:cubicBezTo>
                  <a:cubicBezTo>
                    <a:pt x="139" y="274"/>
                    <a:pt x="140" y="275"/>
                    <a:pt x="140" y="276"/>
                  </a:cubicBezTo>
                  <a:cubicBezTo>
                    <a:pt x="140" y="277"/>
                    <a:pt x="140" y="277"/>
                    <a:pt x="140" y="277"/>
                  </a:cubicBezTo>
                  <a:cubicBezTo>
                    <a:pt x="140" y="278"/>
                    <a:pt x="141" y="279"/>
                    <a:pt x="141" y="280"/>
                  </a:cubicBezTo>
                  <a:cubicBezTo>
                    <a:pt x="141" y="280"/>
                    <a:pt x="141" y="281"/>
                    <a:pt x="141" y="281"/>
                  </a:cubicBezTo>
                  <a:cubicBezTo>
                    <a:pt x="141" y="282"/>
                    <a:pt x="142" y="283"/>
                    <a:pt x="142" y="284"/>
                  </a:cubicBezTo>
                  <a:cubicBezTo>
                    <a:pt x="142" y="284"/>
                    <a:pt x="142" y="284"/>
                    <a:pt x="142" y="285"/>
                  </a:cubicBezTo>
                  <a:cubicBezTo>
                    <a:pt x="143" y="286"/>
                    <a:pt x="143" y="287"/>
                    <a:pt x="143" y="288"/>
                  </a:cubicBezTo>
                  <a:cubicBezTo>
                    <a:pt x="143" y="288"/>
                    <a:pt x="143" y="289"/>
                    <a:pt x="144" y="289"/>
                  </a:cubicBezTo>
                  <a:cubicBezTo>
                    <a:pt x="144" y="289"/>
                    <a:pt x="144" y="290"/>
                    <a:pt x="144" y="290"/>
                  </a:cubicBezTo>
                  <a:cubicBezTo>
                    <a:pt x="144" y="290"/>
                    <a:pt x="144" y="290"/>
                    <a:pt x="143" y="290"/>
                  </a:cubicBezTo>
                  <a:cubicBezTo>
                    <a:pt x="143" y="291"/>
                    <a:pt x="142" y="291"/>
                    <a:pt x="142" y="291"/>
                  </a:cubicBezTo>
                  <a:cubicBezTo>
                    <a:pt x="141" y="291"/>
                    <a:pt x="141" y="292"/>
                    <a:pt x="140" y="292"/>
                  </a:cubicBezTo>
                  <a:cubicBezTo>
                    <a:pt x="140" y="292"/>
                    <a:pt x="139" y="292"/>
                    <a:pt x="139" y="293"/>
                  </a:cubicBezTo>
                  <a:cubicBezTo>
                    <a:pt x="138" y="293"/>
                    <a:pt x="138" y="293"/>
                    <a:pt x="138" y="293"/>
                  </a:cubicBezTo>
                  <a:cubicBezTo>
                    <a:pt x="137" y="293"/>
                    <a:pt x="136" y="294"/>
                    <a:pt x="135" y="294"/>
                  </a:cubicBezTo>
                  <a:cubicBezTo>
                    <a:pt x="135" y="294"/>
                    <a:pt x="135" y="294"/>
                    <a:pt x="135" y="294"/>
                  </a:cubicBezTo>
                  <a:cubicBezTo>
                    <a:pt x="134" y="295"/>
                    <a:pt x="133" y="295"/>
                    <a:pt x="132" y="296"/>
                  </a:cubicBezTo>
                  <a:cubicBezTo>
                    <a:pt x="132" y="296"/>
                    <a:pt x="131" y="296"/>
                    <a:pt x="131" y="296"/>
                  </a:cubicBezTo>
                  <a:close/>
                  <a:moveTo>
                    <a:pt x="134" y="317"/>
                  </a:moveTo>
                  <a:cubicBezTo>
                    <a:pt x="134" y="317"/>
                    <a:pt x="135" y="317"/>
                    <a:pt x="135" y="316"/>
                  </a:cubicBezTo>
                  <a:cubicBezTo>
                    <a:pt x="136" y="316"/>
                    <a:pt x="137" y="316"/>
                    <a:pt x="138" y="315"/>
                  </a:cubicBezTo>
                  <a:cubicBezTo>
                    <a:pt x="138" y="315"/>
                    <a:pt x="139" y="314"/>
                    <a:pt x="140" y="314"/>
                  </a:cubicBezTo>
                  <a:cubicBezTo>
                    <a:pt x="140" y="314"/>
                    <a:pt x="141" y="313"/>
                    <a:pt x="142" y="313"/>
                  </a:cubicBezTo>
                  <a:cubicBezTo>
                    <a:pt x="143" y="312"/>
                    <a:pt x="143" y="312"/>
                    <a:pt x="144" y="312"/>
                  </a:cubicBezTo>
                  <a:cubicBezTo>
                    <a:pt x="145" y="311"/>
                    <a:pt x="146" y="311"/>
                    <a:pt x="146" y="311"/>
                  </a:cubicBezTo>
                  <a:cubicBezTo>
                    <a:pt x="147" y="310"/>
                    <a:pt x="148" y="310"/>
                    <a:pt x="149" y="310"/>
                  </a:cubicBezTo>
                  <a:cubicBezTo>
                    <a:pt x="149" y="309"/>
                    <a:pt x="150" y="309"/>
                    <a:pt x="151" y="308"/>
                  </a:cubicBezTo>
                  <a:cubicBezTo>
                    <a:pt x="151" y="308"/>
                    <a:pt x="151" y="308"/>
                    <a:pt x="152" y="308"/>
                  </a:cubicBezTo>
                  <a:cubicBezTo>
                    <a:pt x="152" y="308"/>
                    <a:pt x="152" y="308"/>
                    <a:pt x="152" y="309"/>
                  </a:cubicBezTo>
                  <a:cubicBezTo>
                    <a:pt x="152" y="309"/>
                    <a:pt x="152" y="310"/>
                    <a:pt x="153" y="310"/>
                  </a:cubicBezTo>
                  <a:cubicBezTo>
                    <a:pt x="153" y="311"/>
                    <a:pt x="153" y="311"/>
                    <a:pt x="153" y="311"/>
                  </a:cubicBezTo>
                  <a:cubicBezTo>
                    <a:pt x="153" y="312"/>
                    <a:pt x="154" y="312"/>
                    <a:pt x="154" y="313"/>
                  </a:cubicBezTo>
                  <a:cubicBezTo>
                    <a:pt x="154" y="313"/>
                    <a:pt x="154" y="313"/>
                    <a:pt x="154" y="313"/>
                  </a:cubicBezTo>
                  <a:cubicBezTo>
                    <a:pt x="155" y="314"/>
                    <a:pt x="155" y="315"/>
                    <a:pt x="155" y="315"/>
                  </a:cubicBezTo>
                  <a:cubicBezTo>
                    <a:pt x="155" y="315"/>
                    <a:pt x="155" y="315"/>
                    <a:pt x="156" y="316"/>
                  </a:cubicBezTo>
                  <a:cubicBezTo>
                    <a:pt x="156" y="316"/>
                    <a:pt x="156" y="317"/>
                    <a:pt x="157" y="318"/>
                  </a:cubicBezTo>
                  <a:cubicBezTo>
                    <a:pt x="157" y="318"/>
                    <a:pt x="157" y="318"/>
                    <a:pt x="157" y="318"/>
                  </a:cubicBezTo>
                  <a:cubicBezTo>
                    <a:pt x="157" y="319"/>
                    <a:pt x="158" y="319"/>
                    <a:pt x="158" y="320"/>
                  </a:cubicBezTo>
                  <a:cubicBezTo>
                    <a:pt x="158" y="320"/>
                    <a:pt x="158" y="320"/>
                    <a:pt x="158" y="321"/>
                  </a:cubicBezTo>
                  <a:cubicBezTo>
                    <a:pt x="159" y="321"/>
                    <a:pt x="159" y="321"/>
                    <a:pt x="159" y="322"/>
                  </a:cubicBezTo>
                  <a:cubicBezTo>
                    <a:pt x="160" y="322"/>
                    <a:pt x="160" y="322"/>
                    <a:pt x="160" y="323"/>
                  </a:cubicBezTo>
                  <a:cubicBezTo>
                    <a:pt x="160" y="323"/>
                    <a:pt x="161" y="324"/>
                    <a:pt x="161" y="324"/>
                  </a:cubicBezTo>
                  <a:cubicBezTo>
                    <a:pt x="161" y="324"/>
                    <a:pt x="161" y="324"/>
                    <a:pt x="161" y="325"/>
                  </a:cubicBezTo>
                  <a:cubicBezTo>
                    <a:pt x="162" y="325"/>
                    <a:pt x="162" y="326"/>
                    <a:pt x="162" y="326"/>
                  </a:cubicBezTo>
                  <a:cubicBezTo>
                    <a:pt x="163" y="327"/>
                    <a:pt x="163" y="327"/>
                    <a:pt x="163" y="327"/>
                  </a:cubicBezTo>
                  <a:cubicBezTo>
                    <a:pt x="163" y="327"/>
                    <a:pt x="163" y="328"/>
                    <a:pt x="164" y="328"/>
                  </a:cubicBezTo>
                  <a:cubicBezTo>
                    <a:pt x="164" y="328"/>
                    <a:pt x="164" y="329"/>
                    <a:pt x="164" y="329"/>
                  </a:cubicBezTo>
                  <a:cubicBezTo>
                    <a:pt x="164" y="329"/>
                    <a:pt x="165" y="330"/>
                    <a:pt x="165" y="330"/>
                  </a:cubicBezTo>
                  <a:cubicBezTo>
                    <a:pt x="165" y="330"/>
                    <a:pt x="165" y="330"/>
                    <a:pt x="166" y="331"/>
                  </a:cubicBezTo>
                  <a:cubicBezTo>
                    <a:pt x="166" y="331"/>
                    <a:pt x="166" y="332"/>
                    <a:pt x="167" y="332"/>
                  </a:cubicBezTo>
                  <a:cubicBezTo>
                    <a:pt x="167" y="332"/>
                    <a:pt x="167" y="332"/>
                    <a:pt x="167" y="332"/>
                  </a:cubicBezTo>
                  <a:cubicBezTo>
                    <a:pt x="167" y="333"/>
                    <a:pt x="168" y="334"/>
                    <a:pt x="168" y="334"/>
                  </a:cubicBezTo>
                  <a:cubicBezTo>
                    <a:pt x="168" y="334"/>
                    <a:pt x="168" y="334"/>
                    <a:pt x="169" y="335"/>
                  </a:cubicBezTo>
                  <a:cubicBezTo>
                    <a:pt x="169" y="335"/>
                    <a:pt x="169" y="335"/>
                    <a:pt x="170" y="336"/>
                  </a:cubicBezTo>
                  <a:cubicBezTo>
                    <a:pt x="170" y="336"/>
                    <a:pt x="170" y="336"/>
                    <a:pt x="170" y="336"/>
                  </a:cubicBezTo>
                  <a:cubicBezTo>
                    <a:pt x="170" y="337"/>
                    <a:pt x="171" y="337"/>
                    <a:pt x="171" y="337"/>
                  </a:cubicBezTo>
                  <a:cubicBezTo>
                    <a:pt x="171" y="338"/>
                    <a:pt x="171" y="338"/>
                    <a:pt x="171" y="338"/>
                  </a:cubicBezTo>
                  <a:cubicBezTo>
                    <a:pt x="172" y="339"/>
                    <a:pt x="173" y="340"/>
                    <a:pt x="174" y="341"/>
                  </a:cubicBezTo>
                  <a:cubicBezTo>
                    <a:pt x="174" y="341"/>
                    <a:pt x="174" y="341"/>
                    <a:pt x="174" y="341"/>
                  </a:cubicBezTo>
                  <a:cubicBezTo>
                    <a:pt x="159" y="336"/>
                    <a:pt x="146" y="328"/>
                    <a:pt x="134" y="317"/>
                  </a:cubicBezTo>
                  <a:close/>
                  <a:moveTo>
                    <a:pt x="199" y="338"/>
                  </a:moveTo>
                  <a:cubicBezTo>
                    <a:pt x="199" y="337"/>
                    <a:pt x="198" y="337"/>
                    <a:pt x="197" y="336"/>
                  </a:cubicBezTo>
                  <a:cubicBezTo>
                    <a:pt x="197" y="336"/>
                    <a:pt x="197" y="336"/>
                    <a:pt x="197" y="336"/>
                  </a:cubicBezTo>
                  <a:cubicBezTo>
                    <a:pt x="197" y="336"/>
                    <a:pt x="196" y="335"/>
                    <a:pt x="196" y="335"/>
                  </a:cubicBezTo>
                  <a:cubicBezTo>
                    <a:pt x="195" y="335"/>
                    <a:pt x="195" y="334"/>
                    <a:pt x="195" y="334"/>
                  </a:cubicBezTo>
                  <a:cubicBezTo>
                    <a:pt x="195" y="334"/>
                    <a:pt x="194" y="334"/>
                    <a:pt x="194" y="333"/>
                  </a:cubicBezTo>
                  <a:cubicBezTo>
                    <a:pt x="194" y="333"/>
                    <a:pt x="193" y="333"/>
                    <a:pt x="193" y="332"/>
                  </a:cubicBezTo>
                  <a:cubicBezTo>
                    <a:pt x="193" y="332"/>
                    <a:pt x="192" y="332"/>
                    <a:pt x="192" y="331"/>
                  </a:cubicBezTo>
                  <a:cubicBezTo>
                    <a:pt x="192" y="331"/>
                    <a:pt x="192" y="331"/>
                    <a:pt x="191" y="331"/>
                  </a:cubicBezTo>
                  <a:cubicBezTo>
                    <a:pt x="191" y="330"/>
                    <a:pt x="191" y="330"/>
                    <a:pt x="190" y="329"/>
                  </a:cubicBezTo>
                  <a:cubicBezTo>
                    <a:pt x="190" y="329"/>
                    <a:pt x="190" y="329"/>
                    <a:pt x="189" y="329"/>
                  </a:cubicBezTo>
                  <a:cubicBezTo>
                    <a:pt x="189" y="328"/>
                    <a:pt x="189" y="328"/>
                    <a:pt x="188" y="327"/>
                  </a:cubicBezTo>
                  <a:cubicBezTo>
                    <a:pt x="188" y="327"/>
                    <a:pt x="188" y="327"/>
                    <a:pt x="187" y="326"/>
                  </a:cubicBezTo>
                  <a:cubicBezTo>
                    <a:pt x="187" y="326"/>
                    <a:pt x="187" y="326"/>
                    <a:pt x="186" y="325"/>
                  </a:cubicBezTo>
                  <a:cubicBezTo>
                    <a:pt x="186" y="325"/>
                    <a:pt x="186" y="325"/>
                    <a:pt x="185" y="324"/>
                  </a:cubicBezTo>
                  <a:cubicBezTo>
                    <a:pt x="185" y="324"/>
                    <a:pt x="185" y="323"/>
                    <a:pt x="184" y="323"/>
                  </a:cubicBezTo>
                  <a:cubicBezTo>
                    <a:pt x="184" y="323"/>
                    <a:pt x="184" y="322"/>
                    <a:pt x="184" y="322"/>
                  </a:cubicBezTo>
                  <a:cubicBezTo>
                    <a:pt x="183" y="322"/>
                    <a:pt x="183" y="321"/>
                    <a:pt x="183" y="321"/>
                  </a:cubicBezTo>
                  <a:cubicBezTo>
                    <a:pt x="182" y="320"/>
                    <a:pt x="182" y="320"/>
                    <a:pt x="182" y="320"/>
                  </a:cubicBezTo>
                  <a:cubicBezTo>
                    <a:pt x="181" y="319"/>
                    <a:pt x="181" y="319"/>
                    <a:pt x="181" y="318"/>
                  </a:cubicBezTo>
                  <a:cubicBezTo>
                    <a:pt x="180" y="318"/>
                    <a:pt x="180" y="317"/>
                    <a:pt x="180" y="317"/>
                  </a:cubicBezTo>
                  <a:cubicBezTo>
                    <a:pt x="179" y="316"/>
                    <a:pt x="179" y="316"/>
                    <a:pt x="179" y="316"/>
                  </a:cubicBezTo>
                  <a:cubicBezTo>
                    <a:pt x="178" y="315"/>
                    <a:pt x="178" y="315"/>
                    <a:pt x="178" y="314"/>
                  </a:cubicBezTo>
                  <a:cubicBezTo>
                    <a:pt x="177" y="314"/>
                    <a:pt x="177" y="313"/>
                    <a:pt x="177" y="313"/>
                  </a:cubicBezTo>
                  <a:cubicBezTo>
                    <a:pt x="176" y="312"/>
                    <a:pt x="176" y="312"/>
                    <a:pt x="176" y="311"/>
                  </a:cubicBezTo>
                  <a:cubicBezTo>
                    <a:pt x="176" y="311"/>
                    <a:pt x="175" y="310"/>
                    <a:pt x="175" y="310"/>
                  </a:cubicBezTo>
                  <a:cubicBezTo>
                    <a:pt x="175" y="309"/>
                    <a:pt x="174" y="309"/>
                    <a:pt x="174" y="309"/>
                  </a:cubicBezTo>
                  <a:cubicBezTo>
                    <a:pt x="174" y="308"/>
                    <a:pt x="173" y="307"/>
                    <a:pt x="173" y="307"/>
                  </a:cubicBezTo>
                  <a:cubicBezTo>
                    <a:pt x="173" y="306"/>
                    <a:pt x="173" y="306"/>
                    <a:pt x="172" y="305"/>
                  </a:cubicBezTo>
                  <a:cubicBezTo>
                    <a:pt x="172" y="305"/>
                    <a:pt x="172" y="304"/>
                    <a:pt x="171" y="304"/>
                  </a:cubicBezTo>
                  <a:cubicBezTo>
                    <a:pt x="171" y="303"/>
                    <a:pt x="171" y="303"/>
                    <a:pt x="171" y="302"/>
                  </a:cubicBezTo>
                  <a:cubicBezTo>
                    <a:pt x="170" y="302"/>
                    <a:pt x="170" y="302"/>
                    <a:pt x="170" y="302"/>
                  </a:cubicBezTo>
                  <a:cubicBezTo>
                    <a:pt x="170" y="302"/>
                    <a:pt x="171" y="302"/>
                    <a:pt x="171" y="302"/>
                  </a:cubicBezTo>
                  <a:cubicBezTo>
                    <a:pt x="172" y="302"/>
                    <a:pt x="172" y="301"/>
                    <a:pt x="173" y="301"/>
                  </a:cubicBezTo>
                  <a:cubicBezTo>
                    <a:pt x="173" y="301"/>
                    <a:pt x="174" y="301"/>
                    <a:pt x="174" y="301"/>
                  </a:cubicBezTo>
                  <a:cubicBezTo>
                    <a:pt x="175" y="301"/>
                    <a:pt x="176" y="301"/>
                    <a:pt x="177" y="300"/>
                  </a:cubicBezTo>
                  <a:cubicBezTo>
                    <a:pt x="177" y="300"/>
                    <a:pt x="177" y="300"/>
                    <a:pt x="177" y="300"/>
                  </a:cubicBezTo>
                  <a:cubicBezTo>
                    <a:pt x="178" y="300"/>
                    <a:pt x="180" y="300"/>
                    <a:pt x="181" y="300"/>
                  </a:cubicBezTo>
                  <a:cubicBezTo>
                    <a:pt x="181" y="300"/>
                    <a:pt x="181" y="300"/>
                    <a:pt x="182" y="300"/>
                  </a:cubicBezTo>
                  <a:cubicBezTo>
                    <a:pt x="182" y="299"/>
                    <a:pt x="183" y="299"/>
                    <a:pt x="184" y="299"/>
                  </a:cubicBezTo>
                  <a:cubicBezTo>
                    <a:pt x="184" y="299"/>
                    <a:pt x="185" y="299"/>
                    <a:pt x="185" y="299"/>
                  </a:cubicBezTo>
                  <a:cubicBezTo>
                    <a:pt x="186" y="299"/>
                    <a:pt x="187" y="299"/>
                    <a:pt x="187" y="299"/>
                  </a:cubicBezTo>
                  <a:cubicBezTo>
                    <a:pt x="188" y="299"/>
                    <a:pt x="188" y="299"/>
                    <a:pt x="189" y="299"/>
                  </a:cubicBezTo>
                  <a:cubicBezTo>
                    <a:pt x="189" y="298"/>
                    <a:pt x="190" y="298"/>
                    <a:pt x="191" y="298"/>
                  </a:cubicBezTo>
                  <a:cubicBezTo>
                    <a:pt x="191" y="298"/>
                    <a:pt x="192" y="298"/>
                    <a:pt x="192" y="298"/>
                  </a:cubicBezTo>
                  <a:cubicBezTo>
                    <a:pt x="193" y="298"/>
                    <a:pt x="194" y="298"/>
                    <a:pt x="195" y="298"/>
                  </a:cubicBezTo>
                  <a:cubicBezTo>
                    <a:pt x="195" y="298"/>
                    <a:pt x="195" y="298"/>
                    <a:pt x="196" y="298"/>
                  </a:cubicBezTo>
                  <a:cubicBezTo>
                    <a:pt x="197" y="298"/>
                    <a:pt x="198" y="298"/>
                    <a:pt x="199" y="298"/>
                  </a:cubicBezTo>
                  <a:cubicBezTo>
                    <a:pt x="199" y="298"/>
                    <a:pt x="199" y="298"/>
                    <a:pt x="199" y="298"/>
                  </a:cubicBezTo>
                  <a:lnTo>
                    <a:pt x="199" y="338"/>
                  </a:lnTo>
                  <a:close/>
                  <a:moveTo>
                    <a:pt x="199" y="278"/>
                  </a:moveTo>
                  <a:cubicBezTo>
                    <a:pt x="199" y="278"/>
                    <a:pt x="199" y="278"/>
                    <a:pt x="199" y="278"/>
                  </a:cubicBezTo>
                  <a:cubicBezTo>
                    <a:pt x="197" y="278"/>
                    <a:pt x="196" y="278"/>
                    <a:pt x="195" y="278"/>
                  </a:cubicBezTo>
                  <a:cubicBezTo>
                    <a:pt x="195" y="278"/>
                    <a:pt x="194" y="278"/>
                    <a:pt x="194" y="278"/>
                  </a:cubicBezTo>
                  <a:cubicBezTo>
                    <a:pt x="193" y="278"/>
                    <a:pt x="192" y="279"/>
                    <a:pt x="190" y="279"/>
                  </a:cubicBezTo>
                  <a:cubicBezTo>
                    <a:pt x="190" y="279"/>
                    <a:pt x="189" y="279"/>
                    <a:pt x="189" y="279"/>
                  </a:cubicBezTo>
                  <a:cubicBezTo>
                    <a:pt x="188" y="279"/>
                    <a:pt x="187" y="279"/>
                    <a:pt x="186" y="279"/>
                  </a:cubicBezTo>
                  <a:cubicBezTo>
                    <a:pt x="185" y="279"/>
                    <a:pt x="185" y="279"/>
                    <a:pt x="184" y="279"/>
                  </a:cubicBezTo>
                  <a:cubicBezTo>
                    <a:pt x="183" y="280"/>
                    <a:pt x="182" y="280"/>
                    <a:pt x="181" y="280"/>
                  </a:cubicBezTo>
                  <a:cubicBezTo>
                    <a:pt x="181" y="280"/>
                    <a:pt x="180" y="280"/>
                    <a:pt x="180" y="280"/>
                  </a:cubicBezTo>
                  <a:cubicBezTo>
                    <a:pt x="179" y="280"/>
                    <a:pt x="178" y="280"/>
                    <a:pt x="176" y="281"/>
                  </a:cubicBezTo>
                  <a:cubicBezTo>
                    <a:pt x="176" y="281"/>
                    <a:pt x="175" y="281"/>
                    <a:pt x="175" y="281"/>
                  </a:cubicBezTo>
                  <a:cubicBezTo>
                    <a:pt x="174" y="281"/>
                    <a:pt x="173" y="281"/>
                    <a:pt x="172" y="282"/>
                  </a:cubicBezTo>
                  <a:cubicBezTo>
                    <a:pt x="172" y="282"/>
                    <a:pt x="171" y="282"/>
                    <a:pt x="171" y="282"/>
                  </a:cubicBezTo>
                  <a:cubicBezTo>
                    <a:pt x="170" y="282"/>
                    <a:pt x="169" y="282"/>
                    <a:pt x="167" y="283"/>
                  </a:cubicBezTo>
                  <a:cubicBezTo>
                    <a:pt x="167" y="283"/>
                    <a:pt x="167" y="283"/>
                    <a:pt x="167" y="283"/>
                  </a:cubicBezTo>
                  <a:cubicBezTo>
                    <a:pt x="165" y="283"/>
                    <a:pt x="164" y="283"/>
                    <a:pt x="163" y="284"/>
                  </a:cubicBezTo>
                  <a:cubicBezTo>
                    <a:pt x="163" y="284"/>
                    <a:pt x="163" y="284"/>
                    <a:pt x="163" y="284"/>
                  </a:cubicBezTo>
                  <a:cubicBezTo>
                    <a:pt x="162" y="284"/>
                    <a:pt x="162" y="283"/>
                    <a:pt x="162" y="283"/>
                  </a:cubicBezTo>
                  <a:cubicBezTo>
                    <a:pt x="162" y="282"/>
                    <a:pt x="162" y="281"/>
                    <a:pt x="161" y="280"/>
                  </a:cubicBezTo>
                  <a:cubicBezTo>
                    <a:pt x="161" y="279"/>
                    <a:pt x="161" y="279"/>
                    <a:pt x="161" y="279"/>
                  </a:cubicBezTo>
                  <a:cubicBezTo>
                    <a:pt x="161" y="278"/>
                    <a:pt x="160" y="276"/>
                    <a:pt x="160" y="275"/>
                  </a:cubicBezTo>
                  <a:cubicBezTo>
                    <a:pt x="160" y="274"/>
                    <a:pt x="160" y="274"/>
                    <a:pt x="159" y="274"/>
                  </a:cubicBezTo>
                  <a:cubicBezTo>
                    <a:pt x="159" y="272"/>
                    <a:pt x="159" y="271"/>
                    <a:pt x="159" y="270"/>
                  </a:cubicBezTo>
                  <a:cubicBezTo>
                    <a:pt x="159" y="270"/>
                    <a:pt x="158" y="269"/>
                    <a:pt x="158" y="269"/>
                  </a:cubicBezTo>
                  <a:cubicBezTo>
                    <a:pt x="158" y="268"/>
                    <a:pt x="158" y="266"/>
                    <a:pt x="157" y="265"/>
                  </a:cubicBezTo>
                  <a:cubicBezTo>
                    <a:pt x="157" y="265"/>
                    <a:pt x="157" y="265"/>
                    <a:pt x="157" y="265"/>
                  </a:cubicBezTo>
                  <a:cubicBezTo>
                    <a:pt x="157" y="263"/>
                    <a:pt x="157" y="262"/>
                    <a:pt x="157" y="260"/>
                  </a:cubicBezTo>
                  <a:cubicBezTo>
                    <a:pt x="157" y="260"/>
                    <a:pt x="157" y="259"/>
                    <a:pt x="156" y="259"/>
                  </a:cubicBezTo>
                  <a:cubicBezTo>
                    <a:pt x="156" y="258"/>
                    <a:pt x="156" y="256"/>
                    <a:pt x="156" y="255"/>
                  </a:cubicBezTo>
                  <a:cubicBezTo>
                    <a:pt x="156" y="255"/>
                    <a:pt x="156" y="254"/>
                    <a:pt x="156" y="254"/>
                  </a:cubicBezTo>
                  <a:cubicBezTo>
                    <a:pt x="156" y="253"/>
                    <a:pt x="155" y="251"/>
                    <a:pt x="155" y="249"/>
                  </a:cubicBezTo>
                  <a:cubicBezTo>
                    <a:pt x="155" y="249"/>
                    <a:pt x="155" y="249"/>
                    <a:pt x="155" y="249"/>
                  </a:cubicBezTo>
                  <a:cubicBezTo>
                    <a:pt x="155" y="247"/>
                    <a:pt x="155" y="246"/>
                    <a:pt x="155" y="245"/>
                  </a:cubicBezTo>
                  <a:cubicBezTo>
                    <a:pt x="155" y="244"/>
                    <a:pt x="155" y="244"/>
                    <a:pt x="155" y="244"/>
                  </a:cubicBezTo>
                  <a:cubicBezTo>
                    <a:pt x="199" y="244"/>
                    <a:pt x="199" y="244"/>
                    <a:pt x="199" y="244"/>
                  </a:cubicBezTo>
                  <a:lnTo>
                    <a:pt x="199" y="278"/>
                  </a:lnTo>
                  <a:close/>
                  <a:moveTo>
                    <a:pt x="199" y="224"/>
                  </a:moveTo>
                  <a:cubicBezTo>
                    <a:pt x="155" y="224"/>
                    <a:pt x="155" y="224"/>
                    <a:pt x="155" y="224"/>
                  </a:cubicBezTo>
                  <a:cubicBezTo>
                    <a:pt x="155" y="224"/>
                    <a:pt x="155" y="224"/>
                    <a:pt x="155" y="224"/>
                  </a:cubicBezTo>
                  <a:cubicBezTo>
                    <a:pt x="155" y="222"/>
                    <a:pt x="155" y="221"/>
                    <a:pt x="155" y="220"/>
                  </a:cubicBezTo>
                  <a:cubicBezTo>
                    <a:pt x="155" y="219"/>
                    <a:pt x="155" y="219"/>
                    <a:pt x="155" y="219"/>
                  </a:cubicBezTo>
                  <a:cubicBezTo>
                    <a:pt x="156" y="217"/>
                    <a:pt x="156" y="216"/>
                    <a:pt x="156" y="214"/>
                  </a:cubicBezTo>
                  <a:cubicBezTo>
                    <a:pt x="156" y="214"/>
                    <a:pt x="156" y="213"/>
                    <a:pt x="156" y="213"/>
                  </a:cubicBezTo>
                  <a:cubicBezTo>
                    <a:pt x="156" y="212"/>
                    <a:pt x="156" y="211"/>
                    <a:pt x="157" y="209"/>
                  </a:cubicBezTo>
                  <a:cubicBezTo>
                    <a:pt x="157" y="209"/>
                    <a:pt x="157" y="208"/>
                    <a:pt x="157" y="208"/>
                  </a:cubicBezTo>
                  <a:cubicBezTo>
                    <a:pt x="157" y="206"/>
                    <a:pt x="157" y="205"/>
                    <a:pt x="158" y="203"/>
                  </a:cubicBezTo>
                  <a:cubicBezTo>
                    <a:pt x="158" y="203"/>
                    <a:pt x="158" y="203"/>
                    <a:pt x="158" y="203"/>
                  </a:cubicBezTo>
                  <a:cubicBezTo>
                    <a:pt x="158" y="202"/>
                    <a:pt x="158" y="200"/>
                    <a:pt x="158" y="199"/>
                  </a:cubicBezTo>
                  <a:cubicBezTo>
                    <a:pt x="159" y="198"/>
                    <a:pt x="159" y="198"/>
                    <a:pt x="159" y="198"/>
                  </a:cubicBezTo>
                  <a:cubicBezTo>
                    <a:pt x="159" y="196"/>
                    <a:pt x="159" y="195"/>
                    <a:pt x="160" y="194"/>
                  </a:cubicBezTo>
                  <a:cubicBezTo>
                    <a:pt x="160" y="194"/>
                    <a:pt x="160" y="193"/>
                    <a:pt x="160" y="193"/>
                  </a:cubicBezTo>
                  <a:cubicBezTo>
                    <a:pt x="160" y="192"/>
                    <a:pt x="161" y="190"/>
                    <a:pt x="161" y="189"/>
                  </a:cubicBezTo>
                  <a:cubicBezTo>
                    <a:pt x="161" y="188"/>
                    <a:pt x="161" y="188"/>
                    <a:pt x="161" y="188"/>
                  </a:cubicBezTo>
                  <a:cubicBezTo>
                    <a:pt x="162" y="187"/>
                    <a:pt x="162" y="186"/>
                    <a:pt x="163" y="184"/>
                  </a:cubicBezTo>
                  <a:cubicBezTo>
                    <a:pt x="163" y="184"/>
                    <a:pt x="163" y="184"/>
                    <a:pt x="163" y="184"/>
                  </a:cubicBezTo>
                  <a:cubicBezTo>
                    <a:pt x="163" y="184"/>
                    <a:pt x="163" y="184"/>
                    <a:pt x="163" y="184"/>
                  </a:cubicBezTo>
                  <a:cubicBezTo>
                    <a:pt x="164" y="184"/>
                    <a:pt x="166" y="185"/>
                    <a:pt x="167" y="185"/>
                  </a:cubicBezTo>
                  <a:cubicBezTo>
                    <a:pt x="167" y="185"/>
                    <a:pt x="167" y="185"/>
                    <a:pt x="168" y="185"/>
                  </a:cubicBezTo>
                  <a:cubicBezTo>
                    <a:pt x="169" y="185"/>
                    <a:pt x="170" y="186"/>
                    <a:pt x="171" y="186"/>
                  </a:cubicBezTo>
                  <a:cubicBezTo>
                    <a:pt x="171" y="186"/>
                    <a:pt x="172" y="186"/>
                    <a:pt x="172" y="186"/>
                  </a:cubicBezTo>
                  <a:cubicBezTo>
                    <a:pt x="173" y="186"/>
                    <a:pt x="174" y="186"/>
                    <a:pt x="175" y="187"/>
                  </a:cubicBezTo>
                  <a:cubicBezTo>
                    <a:pt x="176" y="187"/>
                    <a:pt x="176" y="187"/>
                    <a:pt x="176" y="187"/>
                  </a:cubicBezTo>
                  <a:cubicBezTo>
                    <a:pt x="178" y="187"/>
                    <a:pt x="179" y="187"/>
                    <a:pt x="180" y="188"/>
                  </a:cubicBezTo>
                  <a:cubicBezTo>
                    <a:pt x="181" y="188"/>
                    <a:pt x="181" y="188"/>
                    <a:pt x="181" y="188"/>
                  </a:cubicBezTo>
                  <a:cubicBezTo>
                    <a:pt x="182" y="188"/>
                    <a:pt x="183" y="188"/>
                    <a:pt x="185" y="188"/>
                  </a:cubicBezTo>
                  <a:cubicBezTo>
                    <a:pt x="185" y="188"/>
                    <a:pt x="185" y="188"/>
                    <a:pt x="186" y="188"/>
                  </a:cubicBezTo>
                  <a:cubicBezTo>
                    <a:pt x="187" y="188"/>
                    <a:pt x="188" y="189"/>
                    <a:pt x="189" y="189"/>
                  </a:cubicBezTo>
                  <a:cubicBezTo>
                    <a:pt x="189" y="189"/>
                    <a:pt x="190" y="189"/>
                    <a:pt x="190" y="189"/>
                  </a:cubicBezTo>
                  <a:cubicBezTo>
                    <a:pt x="192" y="189"/>
                    <a:pt x="193" y="189"/>
                    <a:pt x="194" y="189"/>
                  </a:cubicBezTo>
                  <a:cubicBezTo>
                    <a:pt x="195" y="189"/>
                    <a:pt x="195" y="189"/>
                    <a:pt x="195" y="189"/>
                  </a:cubicBezTo>
                  <a:cubicBezTo>
                    <a:pt x="196" y="189"/>
                    <a:pt x="197" y="189"/>
                    <a:pt x="199" y="189"/>
                  </a:cubicBezTo>
                  <a:cubicBezTo>
                    <a:pt x="199" y="189"/>
                    <a:pt x="199" y="189"/>
                    <a:pt x="199" y="189"/>
                  </a:cubicBezTo>
                  <a:lnTo>
                    <a:pt x="199" y="224"/>
                  </a:lnTo>
                  <a:close/>
                  <a:moveTo>
                    <a:pt x="175" y="158"/>
                  </a:moveTo>
                  <a:cubicBezTo>
                    <a:pt x="176" y="157"/>
                    <a:pt x="176" y="157"/>
                    <a:pt x="176" y="156"/>
                  </a:cubicBezTo>
                  <a:cubicBezTo>
                    <a:pt x="177" y="156"/>
                    <a:pt x="177" y="156"/>
                    <a:pt x="177" y="155"/>
                  </a:cubicBezTo>
                  <a:cubicBezTo>
                    <a:pt x="177" y="155"/>
                    <a:pt x="178" y="154"/>
                    <a:pt x="178" y="154"/>
                  </a:cubicBezTo>
                  <a:cubicBezTo>
                    <a:pt x="178" y="153"/>
                    <a:pt x="179" y="153"/>
                    <a:pt x="179" y="152"/>
                  </a:cubicBezTo>
                  <a:cubicBezTo>
                    <a:pt x="179" y="152"/>
                    <a:pt x="180" y="151"/>
                    <a:pt x="180" y="151"/>
                  </a:cubicBezTo>
                  <a:cubicBezTo>
                    <a:pt x="180" y="151"/>
                    <a:pt x="181" y="150"/>
                    <a:pt x="181" y="150"/>
                  </a:cubicBezTo>
                  <a:cubicBezTo>
                    <a:pt x="181" y="149"/>
                    <a:pt x="182" y="149"/>
                    <a:pt x="182" y="149"/>
                  </a:cubicBezTo>
                  <a:cubicBezTo>
                    <a:pt x="182" y="148"/>
                    <a:pt x="182" y="148"/>
                    <a:pt x="183" y="147"/>
                  </a:cubicBezTo>
                  <a:cubicBezTo>
                    <a:pt x="183" y="147"/>
                    <a:pt x="183" y="147"/>
                    <a:pt x="184" y="146"/>
                  </a:cubicBezTo>
                  <a:cubicBezTo>
                    <a:pt x="184" y="146"/>
                    <a:pt x="184" y="145"/>
                    <a:pt x="185" y="145"/>
                  </a:cubicBezTo>
                  <a:cubicBezTo>
                    <a:pt x="185" y="145"/>
                    <a:pt x="185" y="144"/>
                    <a:pt x="186" y="144"/>
                  </a:cubicBezTo>
                  <a:cubicBezTo>
                    <a:pt x="186" y="144"/>
                    <a:pt x="186" y="143"/>
                    <a:pt x="187" y="143"/>
                  </a:cubicBezTo>
                  <a:cubicBezTo>
                    <a:pt x="187" y="142"/>
                    <a:pt x="187" y="142"/>
                    <a:pt x="188" y="142"/>
                  </a:cubicBezTo>
                  <a:cubicBezTo>
                    <a:pt x="188" y="141"/>
                    <a:pt x="188" y="141"/>
                    <a:pt x="188" y="141"/>
                  </a:cubicBezTo>
                  <a:cubicBezTo>
                    <a:pt x="189" y="140"/>
                    <a:pt x="189" y="140"/>
                    <a:pt x="190" y="140"/>
                  </a:cubicBezTo>
                  <a:cubicBezTo>
                    <a:pt x="190" y="139"/>
                    <a:pt x="190" y="139"/>
                    <a:pt x="190" y="139"/>
                  </a:cubicBezTo>
                  <a:cubicBezTo>
                    <a:pt x="191" y="138"/>
                    <a:pt x="191" y="138"/>
                    <a:pt x="191" y="138"/>
                  </a:cubicBezTo>
                  <a:cubicBezTo>
                    <a:pt x="192" y="137"/>
                    <a:pt x="192" y="137"/>
                    <a:pt x="192" y="137"/>
                  </a:cubicBezTo>
                  <a:cubicBezTo>
                    <a:pt x="193" y="136"/>
                    <a:pt x="193" y="136"/>
                    <a:pt x="193" y="136"/>
                  </a:cubicBezTo>
                  <a:cubicBezTo>
                    <a:pt x="194" y="136"/>
                    <a:pt x="194" y="135"/>
                    <a:pt x="194" y="135"/>
                  </a:cubicBezTo>
                  <a:cubicBezTo>
                    <a:pt x="195" y="135"/>
                    <a:pt x="195" y="134"/>
                    <a:pt x="195" y="134"/>
                  </a:cubicBezTo>
                  <a:cubicBezTo>
                    <a:pt x="196" y="134"/>
                    <a:pt x="196" y="134"/>
                    <a:pt x="196" y="133"/>
                  </a:cubicBezTo>
                  <a:cubicBezTo>
                    <a:pt x="196" y="133"/>
                    <a:pt x="197" y="132"/>
                    <a:pt x="198" y="132"/>
                  </a:cubicBezTo>
                  <a:cubicBezTo>
                    <a:pt x="198" y="132"/>
                    <a:pt x="198" y="132"/>
                    <a:pt x="198" y="131"/>
                  </a:cubicBezTo>
                  <a:cubicBezTo>
                    <a:pt x="198" y="131"/>
                    <a:pt x="199" y="131"/>
                    <a:pt x="199" y="130"/>
                  </a:cubicBezTo>
                  <a:cubicBezTo>
                    <a:pt x="199" y="170"/>
                    <a:pt x="199" y="170"/>
                    <a:pt x="199" y="170"/>
                  </a:cubicBezTo>
                  <a:cubicBezTo>
                    <a:pt x="199" y="170"/>
                    <a:pt x="199" y="170"/>
                    <a:pt x="199" y="170"/>
                  </a:cubicBezTo>
                  <a:cubicBezTo>
                    <a:pt x="198" y="170"/>
                    <a:pt x="197" y="170"/>
                    <a:pt x="196" y="170"/>
                  </a:cubicBezTo>
                  <a:cubicBezTo>
                    <a:pt x="195" y="170"/>
                    <a:pt x="195" y="170"/>
                    <a:pt x="195" y="170"/>
                  </a:cubicBezTo>
                  <a:cubicBezTo>
                    <a:pt x="194" y="170"/>
                    <a:pt x="193" y="169"/>
                    <a:pt x="192" y="169"/>
                  </a:cubicBezTo>
                  <a:cubicBezTo>
                    <a:pt x="192" y="169"/>
                    <a:pt x="191" y="169"/>
                    <a:pt x="191" y="169"/>
                  </a:cubicBezTo>
                  <a:cubicBezTo>
                    <a:pt x="190" y="169"/>
                    <a:pt x="190" y="169"/>
                    <a:pt x="189" y="169"/>
                  </a:cubicBezTo>
                  <a:cubicBezTo>
                    <a:pt x="188" y="169"/>
                    <a:pt x="188" y="169"/>
                    <a:pt x="188" y="169"/>
                  </a:cubicBezTo>
                  <a:cubicBezTo>
                    <a:pt x="187" y="169"/>
                    <a:pt x="186" y="169"/>
                    <a:pt x="185" y="169"/>
                  </a:cubicBezTo>
                  <a:cubicBezTo>
                    <a:pt x="185" y="168"/>
                    <a:pt x="185" y="168"/>
                    <a:pt x="184" y="168"/>
                  </a:cubicBezTo>
                  <a:cubicBezTo>
                    <a:pt x="183" y="168"/>
                    <a:pt x="183" y="168"/>
                    <a:pt x="182" y="168"/>
                  </a:cubicBezTo>
                  <a:cubicBezTo>
                    <a:pt x="182" y="168"/>
                    <a:pt x="181" y="168"/>
                    <a:pt x="181" y="168"/>
                  </a:cubicBezTo>
                  <a:cubicBezTo>
                    <a:pt x="180" y="168"/>
                    <a:pt x="179" y="167"/>
                    <a:pt x="178" y="167"/>
                  </a:cubicBezTo>
                  <a:cubicBezTo>
                    <a:pt x="178" y="167"/>
                    <a:pt x="178" y="167"/>
                    <a:pt x="178" y="167"/>
                  </a:cubicBezTo>
                  <a:cubicBezTo>
                    <a:pt x="176" y="167"/>
                    <a:pt x="175" y="167"/>
                    <a:pt x="174" y="166"/>
                  </a:cubicBezTo>
                  <a:cubicBezTo>
                    <a:pt x="174" y="166"/>
                    <a:pt x="174" y="166"/>
                    <a:pt x="173" y="166"/>
                  </a:cubicBezTo>
                  <a:cubicBezTo>
                    <a:pt x="173" y="166"/>
                    <a:pt x="172" y="166"/>
                    <a:pt x="171" y="166"/>
                  </a:cubicBezTo>
                  <a:cubicBezTo>
                    <a:pt x="171" y="166"/>
                    <a:pt x="171" y="166"/>
                    <a:pt x="171" y="166"/>
                  </a:cubicBezTo>
                  <a:cubicBezTo>
                    <a:pt x="171" y="166"/>
                    <a:pt x="171" y="165"/>
                    <a:pt x="171" y="165"/>
                  </a:cubicBezTo>
                  <a:cubicBezTo>
                    <a:pt x="171" y="165"/>
                    <a:pt x="171" y="165"/>
                    <a:pt x="172" y="164"/>
                  </a:cubicBezTo>
                  <a:cubicBezTo>
                    <a:pt x="172" y="164"/>
                    <a:pt x="172" y="163"/>
                    <a:pt x="173" y="162"/>
                  </a:cubicBezTo>
                  <a:cubicBezTo>
                    <a:pt x="173" y="162"/>
                    <a:pt x="173" y="161"/>
                    <a:pt x="173" y="161"/>
                  </a:cubicBezTo>
                  <a:cubicBezTo>
                    <a:pt x="174" y="160"/>
                    <a:pt x="174" y="160"/>
                    <a:pt x="174" y="159"/>
                  </a:cubicBezTo>
                  <a:cubicBezTo>
                    <a:pt x="175" y="159"/>
                    <a:pt x="175" y="158"/>
                    <a:pt x="175" y="158"/>
                  </a:cubicBezTo>
                  <a:close/>
                  <a:moveTo>
                    <a:pt x="174" y="127"/>
                  </a:moveTo>
                  <a:cubicBezTo>
                    <a:pt x="174" y="128"/>
                    <a:pt x="173" y="128"/>
                    <a:pt x="173" y="129"/>
                  </a:cubicBezTo>
                  <a:cubicBezTo>
                    <a:pt x="173" y="129"/>
                    <a:pt x="173" y="129"/>
                    <a:pt x="172" y="129"/>
                  </a:cubicBezTo>
                  <a:cubicBezTo>
                    <a:pt x="172" y="130"/>
                    <a:pt x="172" y="130"/>
                    <a:pt x="171" y="130"/>
                  </a:cubicBezTo>
                  <a:cubicBezTo>
                    <a:pt x="171" y="131"/>
                    <a:pt x="171" y="131"/>
                    <a:pt x="171" y="131"/>
                  </a:cubicBezTo>
                  <a:cubicBezTo>
                    <a:pt x="171" y="131"/>
                    <a:pt x="170" y="132"/>
                    <a:pt x="170" y="132"/>
                  </a:cubicBezTo>
                  <a:cubicBezTo>
                    <a:pt x="170" y="132"/>
                    <a:pt x="170" y="132"/>
                    <a:pt x="170" y="132"/>
                  </a:cubicBezTo>
                  <a:cubicBezTo>
                    <a:pt x="169" y="133"/>
                    <a:pt x="169" y="133"/>
                    <a:pt x="168" y="134"/>
                  </a:cubicBezTo>
                  <a:cubicBezTo>
                    <a:pt x="168" y="134"/>
                    <a:pt x="168" y="134"/>
                    <a:pt x="168" y="134"/>
                  </a:cubicBezTo>
                  <a:cubicBezTo>
                    <a:pt x="168" y="135"/>
                    <a:pt x="167" y="135"/>
                    <a:pt x="167" y="136"/>
                  </a:cubicBezTo>
                  <a:cubicBezTo>
                    <a:pt x="167" y="136"/>
                    <a:pt x="167" y="136"/>
                    <a:pt x="167" y="136"/>
                  </a:cubicBezTo>
                  <a:cubicBezTo>
                    <a:pt x="166" y="137"/>
                    <a:pt x="166" y="137"/>
                    <a:pt x="166" y="137"/>
                  </a:cubicBezTo>
                  <a:cubicBezTo>
                    <a:pt x="166" y="138"/>
                    <a:pt x="165" y="138"/>
                    <a:pt x="165" y="138"/>
                  </a:cubicBezTo>
                  <a:cubicBezTo>
                    <a:pt x="165" y="138"/>
                    <a:pt x="165" y="139"/>
                    <a:pt x="164" y="139"/>
                  </a:cubicBezTo>
                  <a:cubicBezTo>
                    <a:pt x="164" y="139"/>
                    <a:pt x="164" y="140"/>
                    <a:pt x="164" y="140"/>
                  </a:cubicBezTo>
                  <a:cubicBezTo>
                    <a:pt x="164" y="140"/>
                    <a:pt x="163" y="141"/>
                    <a:pt x="163" y="141"/>
                  </a:cubicBezTo>
                  <a:cubicBezTo>
                    <a:pt x="163" y="141"/>
                    <a:pt x="163" y="142"/>
                    <a:pt x="163" y="142"/>
                  </a:cubicBezTo>
                  <a:cubicBezTo>
                    <a:pt x="162" y="142"/>
                    <a:pt x="162" y="143"/>
                    <a:pt x="161" y="143"/>
                  </a:cubicBezTo>
                  <a:cubicBezTo>
                    <a:pt x="161" y="144"/>
                    <a:pt x="161" y="144"/>
                    <a:pt x="161" y="144"/>
                  </a:cubicBezTo>
                  <a:cubicBezTo>
                    <a:pt x="161" y="144"/>
                    <a:pt x="160" y="145"/>
                    <a:pt x="160" y="145"/>
                  </a:cubicBezTo>
                  <a:cubicBezTo>
                    <a:pt x="160" y="146"/>
                    <a:pt x="160" y="146"/>
                    <a:pt x="160" y="146"/>
                  </a:cubicBezTo>
                  <a:cubicBezTo>
                    <a:pt x="159" y="146"/>
                    <a:pt x="159" y="147"/>
                    <a:pt x="159" y="147"/>
                  </a:cubicBezTo>
                  <a:cubicBezTo>
                    <a:pt x="159" y="148"/>
                    <a:pt x="158" y="148"/>
                    <a:pt x="158" y="148"/>
                  </a:cubicBezTo>
                  <a:cubicBezTo>
                    <a:pt x="158" y="149"/>
                    <a:pt x="158" y="149"/>
                    <a:pt x="157" y="150"/>
                  </a:cubicBezTo>
                  <a:cubicBezTo>
                    <a:pt x="157" y="150"/>
                    <a:pt x="157" y="150"/>
                    <a:pt x="157" y="150"/>
                  </a:cubicBezTo>
                  <a:cubicBezTo>
                    <a:pt x="157" y="151"/>
                    <a:pt x="156" y="151"/>
                    <a:pt x="156" y="152"/>
                  </a:cubicBezTo>
                  <a:cubicBezTo>
                    <a:pt x="156" y="152"/>
                    <a:pt x="156" y="153"/>
                    <a:pt x="156" y="153"/>
                  </a:cubicBezTo>
                  <a:cubicBezTo>
                    <a:pt x="155" y="153"/>
                    <a:pt x="155" y="154"/>
                    <a:pt x="155" y="154"/>
                  </a:cubicBezTo>
                  <a:cubicBezTo>
                    <a:pt x="155" y="155"/>
                    <a:pt x="154" y="155"/>
                    <a:pt x="154" y="155"/>
                  </a:cubicBezTo>
                  <a:cubicBezTo>
                    <a:pt x="154" y="156"/>
                    <a:pt x="154" y="156"/>
                    <a:pt x="153" y="157"/>
                  </a:cubicBezTo>
                  <a:cubicBezTo>
                    <a:pt x="153" y="157"/>
                    <a:pt x="153" y="157"/>
                    <a:pt x="153" y="157"/>
                  </a:cubicBezTo>
                  <a:cubicBezTo>
                    <a:pt x="153" y="158"/>
                    <a:pt x="152" y="158"/>
                    <a:pt x="152" y="159"/>
                  </a:cubicBezTo>
                  <a:cubicBezTo>
                    <a:pt x="152" y="159"/>
                    <a:pt x="152" y="159"/>
                    <a:pt x="152" y="159"/>
                  </a:cubicBezTo>
                  <a:cubicBezTo>
                    <a:pt x="152" y="159"/>
                    <a:pt x="152" y="159"/>
                    <a:pt x="151" y="159"/>
                  </a:cubicBezTo>
                  <a:cubicBezTo>
                    <a:pt x="151" y="159"/>
                    <a:pt x="150" y="159"/>
                    <a:pt x="149" y="158"/>
                  </a:cubicBezTo>
                  <a:cubicBezTo>
                    <a:pt x="148" y="158"/>
                    <a:pt x="148" y="157"/>
                    <a:pt x="147" y="157"/>
                  </a:cubicBezTo>
                  <a:cubicBezTo>
                    <a:pt x="146" y="157"/>
                    <a:pt x="145" y="156"/>
                    <a:pt x="145" y="156"/>
                  </a:cubicBezTo>
                  <a:cubicBezTo>
                    <a:pt x="144" y="156"/>
                    <a:pt x="143" y="155"/>
                    <a:pt x="142" y="155"/>
                  </a:cubicBezTo>
                  <a:cubicBezTo>
                    <a:pt x="142" y="155"/>
                    <a:pt x="141" y="154"/>
                    <a:pt x="140" y="154"/>
                  </a:cubicBezTo>
                  <a:cubicBezTo>
                    <a:pt x="139" y="153"/>
                    <a:pt x="139" y="153"/>
                    <a:pt x="138" y="153"/>
                  </a:cubicBezTo>
                  <a:cubicBezTo>
                    <a:pt x="137" y="152"/>
                    <a:pt x="137" y="152"/>
                    <a:pt x="136" y="151"/>
                  </a:cubicBezTo>
                  <a:cubicBezTo>
                    <a:pt x="135" y="151"/>
                    <a:pt x="135" y="151"/>
                    <a:pt x="134" y="150"/>
                  </a:cubicBezTo>
                  <a:cubicBezTo>
                    <a:pt x="146" y="140"/>
                    <a:pt x="160" y="132"/>
                    <a:pt x="174" y="127"/>
                  </a:cubicBezTo>
                  <a:close/>
                  <a:moveTo>
                    <a:pt x="122" y="165"/>
                  </a:moveTo>
                  <a:cubicBezTo>
                    <a:pt x="122" y="166"/>
                    <a:pt x="123" y="166"/>
                    <a:pt x="123" y="167"/>
                  </a:cubicBezTo>
                  <a:cubicBezTo>
                    <a:pt x="124" y="167"/>
                    <a:pt x="124" y="167"/>
                    <a:pt x="124" y="167"/>
                  </a:cubicBezTo>
                  <a:cubicBezTo>
                    <a:pt x="125" y="168"/>
                    <a:pt x="125" y="168"/>
                    <a:pt x="126" y="168"/>
                  </a:cubicBezTo>
                  <a:cubicBezTo>
                    <a:pt x="126" y="168"/>
                    <a:pt x="127" y="169"/>
                    <a:pt x="127" y="169"/>
                  </a:cubicBezTo>
                  <a:cubicBezTo>
                    <a:pt x="127" y="169"/>
                    <a:pt x="128" y="169"/>
                    <a:pt x="129" y="170"/>
                  </a:cubicBezTo>
                  <a:cubicBezTo>
                    <a:pt x="129" y="170"/>
                    <a:pt x="129" y="170"/>
                    <a:pt x="130" y="170"/>
                  </a:cubicBezTo>
                  <a:cubicBezTo>
                    <a:pt x="130" y="171"/>
                    <a:pt x="131" y="171"/>
                    <a:pt x="132" y="171"/>
                  </a:cubicBezTo>
                  <a:cubicBezTo>
                    <a:pt x="132" y="172"/>
                    <a:pt x="132" y="172"/>
                    <a:pt x="132" y="172"/>
                  </a:cubicBezTo>
                  <a:cubicBezTo>
                    <a:pt x="133" y="172"/>
                    <a:pt x="134" y="173"/>
                    <a:pt x="135" y="173"/>
                  </a:cubicBezTo>
                  <a:cubicBezTo>
                    <a:pt x="135" y="173"/>
                    <a:pt x="135" y="173"/>
                    <a:pt x="136" y="173"/>
                  </a:cubicBezTo>
                  <a:cubicBezTo>
                    <a:pt x="136" y="174"/>
                    <a:pt x="137" y="174"/>
                    <a:pt x="138" y="175"/>
                  </a:cubicBezTo>
                  <a:cubicBezTo>
                    <a:pt x="138" y="175"/>
                    <a:pt x="139" y="175"/>
                    <a:pt x="139" y="175"/>
                  </a:cubicBezTo>
                  <a:cubicBezTo>
                    <a:pt x="140" y="175"/>
                    <a:pt x="140" y="176"/>
                    <a:pt x="141" y="176"/>
                  </a:cubicBezTo>
                  <a:cubicBezTo>
                    <a:pt x="141" y="176"/>
                    <a:pt x="142" y="176"/>
                    <a:pt x="142" y="176"/>
                  </a:cubicBezTo>
                  <a:cubicBezTo>
                    <a:pt x="143" y="177"/>
                    <a:pt x="143" y="177"/>
                    <a:pt x="144" y="177"/>
                  </a:cubicBezTo>
                  <a:cubicBezTo>
                    <a:pt x="144" y="177"/>
                    <a:pt x="144" y="177"/>
                    <a:pt x="144" y="177"/>
                  </a:cubicBezTo>
                  <a:cubicBezTo>
                    <a:pt x="144" y="178"/>
                    <a:pt x="144" y="178"/>
                    <a:pt x="144" y="179"/>
                  </a:cubicBezTo>
                  <a:cubicBezTo>
                    <a:pt x="144" y="179"/>
                    <a:pt x="144" y="179"/>
                    <a:pt x="144" y="180"/>
                  </a:cubicBezTo>
                  <a:cubicBezTo>
                    <a:pt x="143" y="181"/>
                    <a:pt x="143" y="182"/>
                    <a:pt x="142" y="183"/>
                  </a:cubicBezTo>
                  <a:cubicBezTo>
                    <a:pt x="142" y="183"/>
                    <a:pt x="142" y="184"/>
                    <a:pt x="142" y="184"/>
                  </a:cubicBezTo>
                  <a:cubicBezTo>
                    <a:pt x="142" y="185"/>
                    <a:pt x="142" y="186"/>
                    <a:pt x="141" y="187"/>
                  </a:cubicBezTo>
                  <a:cubicBezTo>
                    <a:pt x="141" y="187"/>
                    <a:pt x="141" y="187"/>
                    <a:pt x="141" y="188"/>
                  </a:cubicBezTo>
                  <a:cubicBezTo>
                    <a:pt x="141" y="189"/>
                    <a:pt x="140" y="190"/>
                    <a:pt x="140" y="191"/>
                  </a:cubicBezTo>
                  <a:cubicBezTo>
                    <a:pt x="140" y="191"/>
                    <a:pt x="140" y="191"/>
                    <a:pt x="140" y="191"/>
                  </a:cubicBezTo>
                  <a:cubicBezTo>
                    <a:pt x="140" y="193"/>
                    <a:pt x="140" y="194"/>
                    <a:pt x="139" y="195"/>
                  </a:cubicBezTo>
                  <a:cubicBezTo>
                    <a:pt x="139" y="195"/>
                    <a:pt x="139" y="196"/>
                    <a:pt x="139" y="196"/>
                  </a:cubicBezTo>
                  <a:cubicBezTo>
                    <a:pt x="139" y="197"/>
                    <a:pt x="139" y="198"/>
                    <a:pt x="138" y="199"/>
                  </a:cubicBezTo>
                  <a:cubicBezTo>
                    <a:pt x="138" y="199"/>
                    <a:pt x="138" y="199"/>
                    <a:pt x="138" y="200"/>
                  </a:cubicBezTo>
                  <a:cubicBezTo>
                    <a:pt x="138" y="201"/>
                    <a:pt x="138" y="202"/>
                    <a:pt x="138" y="203"/>
                  </a:cubicBezTo>
                  <a:cubicBezTo>
                    <a:pt x="138" y="204"/>
                    <a:pt x="138" y="204"/>
                    <a:pt x="138" y="204"/>
                  </a:cubicBezTo>
                  <a:cubicBezTo>
                    <a:pt x="137" y="205"/>
                    <a:pt x="137" y="206"/>
                    <a:pt x="137" y="207"/>
                  </a:cubicBezTo>
                  <a:cubicBezTo>
                    <a:pt x="137" y="208"/>
                    <a:pt x="137" y="208"/>
                    <a:pt x="137" y="208"/>
                  </a:cubicBezTo>
                  <a:cubicBezTo>
                    <a:pt x="137" y="210"/>
                    <a:pt x="137" y="211"/>
                    <a:pt x="136" y="212"/>
                  </a:cubicBezTo>
                  <a:cubicBezTo>
                    <a:pt x="136" y="212"/>
                    <a:pt x="136" y="212"/>
                    <a:pt x="136" y="212"/>
                  </a:cubicBezTo>
                  <a:cubicBezTo>
                    <a:pt x="136" y="214"/>
                    <a:pt x="136" y="215"/>
                    <a:pt x="136" y="216"/>
                  </a:cubicBezTo>
                  <a:cubicBezTo>
                    <a:pt x="136" y="216"/>
                    <a:pt x="136" y="217"/>
                    <a:pt x="136" y="217"/>
                  </a:cubicBezTo>
                  <a:cubicBezTo>
                    <a:pt x="136" y="218"/>
                    <a:pt x="136" y="219"/>
                    <a:pt x="136" y="220"/>
                  </a:cubicBezTo>
                  <a:cubicBezTo>
                    <a:pt x="136" y="221"/>
                    <a:pt x="136" y="221"/>
                    <a:pt x="136" y="221"/>
                  </a:cubicBezTo>
                  <a:cubicBezTo>
                    <a:pt x="135" y="222"/>
                    <a:pt x="135" y="223"/>
                    <a:pt x="135" y="224"/>
                  </a:cubicBezTo>
                  <a:cubicBezTo>
                    <a:pt x="98" y="224"/>
                    <a:pt x="98" y="224"/>
                    <a:pt x="98" y="224"/>
                  </a:cubicBezTo>
                  <a:cubicBezTo>
                    <a:pt x="99" y="203"/>
                    <a:pt x="107" y="182"/>
                    <a:pt x="121" y="165"/>
                  </a:cubicBezTo>
                  <a:cubicBezTo>
                    <a:pt x="121" y="165"/>
                    <a:pt x="121" y="165"/>
                    <a:pt x="122" y="165"/>
                  </a:cubicBezTo>
                  <a:close/>
                  <a:moveTo>
                    <a:pt x="386" y="324"/>
                  </a:moveTo>
                  <a:cubicBezTo>
                    <a:pt x="381" y="322"/>
                    <a:pt x="375" y="323"/>
                    <a:pt x="372" y="328"/>
                  </a:cubicBezTo>
                  <a:cubicBezTo>
                    <a:pt x="339" y="386"/>
                    <a:pt x="276" y="422"/>
                    <a:pt x="209" y="422"/>
                  </a:cubicBezTo>
                  <a:cubicBezTo>
                    <a:pt x="139" y="422"/>
                    <a:pt x="75" y="384"/>
                    <a:pt x="42" y="321"/>
                  </a:cubicBezTo>
                  <a:cubicBezTo>
                    <a:pt x="40" y="317"/>
                    <a:pt x="35" y="315"/>
                    <a:pt x="31" y="316"/>
                  </a:cubicBezTo>
                  <a:cubicBezTo>
                    <a:pt x="27" y="317"/>
                    <a:pt x="24" y="321"/>
                    <a:pt x="24" y="326"/>
                  </a:cubicBezTo>
                  <a:cubicBezTo>
                    <a:pt x="24" y="379"/>
                    <a:pt x="24" y="379"/>
                    <a:pt x="24" y="379"/>
                  </a:cubicBezTo>
                  <a:cubicBezTo>
                    <a:pt x="24" y="384"/>
                    <a:pt x="28" y="389"/>
                    <a:pt x="33" y="389"/>
                  </a:cubicBezTo>
                  <a:cubicBezTo>
                    <a:pt x="39" y="389"/>
                    <a:pt x="43" y="384"/>
                    <a:pt x="43" y="379"/>
                  </a:cubicBezTo>
                  <a:cubicBezTo>
                    <a:pt x="43" y="359"/>
                    <a:pt x="43" y="359"/>
                    <a:pt x="43" y="359"/>
                  </a:cubicBezTo>
                  <a:cubicBezTo>
                    <a:pt x="82" y="411"/>
                    <a:pt x="143" y="442"/>
                    <a:pt x="209" y="442"/>
                  </a:cubicBezTo>
                  <a:cubicBezTo>
                    <a:pt x="246" y="442"/>
                    <a:pt x="283" y="432"/>
                    <a:pt x="314" y="413"/>
                  </a:cubicBezTo>
                  <a:cubicBezTo>
                    <a:pt x="345" y="395"/>
                    <a:pt x="371" y="369"/>
                    <a:pt x="389" y="338"/>
                  </a:cubicBezTo>
                  <a:cubicBezTo>
                    <a:pt x="392" y="333"/>
                    <a:pt x="390" y="327"/>
                    <a:pt x="386" y="324"/>
                  </a:cubicBezTo>
                  <a:close/>
                  <a:moveTo>
                    <a:pt x="445" y="239"/>
                  </a:moveTo>
                  <a:cubicBezTo>
                    <a:pt x="441" y="235"/>
                    <a:pt x="435" y="235"/>
                    <a:pt x="431" y="239"/>
                  </a:cubicBezTo>
                  <a:cubicBezTo>
                    <a:pt x="413" y="257"/>
                    <a:pt x="413" y="257"/>
                    <a:pt x="413" y="257"/>
                  </a:cubicBezTo>
                  <a:cubicBezTo>
                    <a:pt x="413" y="253"/>
                    <a:pt x="413" y="248"/>
                    <a:pt x="414" y="243"/>
                  </a:cubicBezTo>
                  <a:cubicBezTo>
                    <a:pt x="419" y="139"/>
                    <a:pt x="345" y="47"/>
                    <a:pt x="243" y="28"/>
                  </a:cubicBezTo>
                  <a:cubicBezTo>
                    <a:pt x="237" y="28"/>
                    <a:pt x="232" y="31"/>
                    <a:pt x="231" y="36"/>
                  </a:cubicBezTo>
                  <a:cubicBezTo>
                    <a:pt x="230" y="42"/>
                    <a:pt x="234" y="47"/>
                    <a:pt x="239" y="48"/>
                  </a:cubicBezTo>
                  <a:cubicBezTo>
                    <a:pt x="332" y="64"/>
                    <a:pt x="399" y="148"/>
                    <a:pt x="394" y="242"/>
                  </a:cubicBezTo>
                  <a:cubicBezTo>
                    <a:pt x="393" y="259"/>
                    <a:pt x="392" y="270"/>
                    <a:pt x="388" y="284"/>
                  </a:cubicBezTo>
                  <a:cubicBezTo>
                    <a:pt x="386" y="288"/>
                    <a:pt x="388" y="293"/>
                    <a:pt x="392" y="295"/>
                  </a:cubicBezTo>
                  <a:cubicBezTo>
                    <a:pt x="393" y="296"/>
                    <a:pt x="395" y="296"/>
                    <a:pt x="397" y="296"/>
                  </a:cubicBezTo>
                  <a:cubicBezTo>
                    <a:pt x="399" y="296"/>
                    <a:pt x="402" y="295"/>
                    <a:pt x="404" y="293"/>
                  </a:cubicBezTo>
                  <a:cubicBezTo>
                    <a:pt x="444" y="253"/>
                    <a:pt x="444" y="253"/>
                    <a:pt x="444" y="253"/>
                  </a:cubicBezTo>
                  <a:cubicBezTo>
                    <a:pt x="448" y="249"/>
                    <a:pt x="448" y="243"/>
                    <a:pt x="445" y="239"/>
                  </a:cubicBezTo>
                  <a:close/>
                  <a:moveTo>
                    <a:pt x="27" y="278"/>
                  </a:moveTo>
                  <a:cubicBezTo>
                    <a:pt x="24" y="265"/>
                    <a:pt x="22" y="255"/>
                    <a:pt x="22" y="239"/>
                  </a:cubicBezTo>
                  <a:cubicBezTo>
                    <a:pt x="19" y="139"/>
                    <a:pt x="95" y="54"/>
                    <a:pt x="195" y="47"/>
                  </a:cubicBezTo>
                  <a:cubicBezTo>
                    <a:pt x="199" y="46"/>
                    <a:pt x="203" y="43"/>
                    <a:pt x="204" y="39"/>
                  </a:cubicBezTo>
                  <a:cubicBezTo>
                    <a:pt x="205" y="35"/>
                    <a:pt x="203" y="30"/>
                    <a:pt x="199" y="28"/>
                  </a:cubicBezTo>
                  <a:cubicBezTo>
                    <a:pt x="149" y="3"/>
                    <a:pt x="149" y="3"/>
                    <a:pt x="149" y="3"/>
                  </a:cubicBezTo>
                  <a:cubicBezTo>
                    <a:pt x="144" y="0"/>
                    <a:pt x="138" y="2"/>
                    <a:pt x="135" y="7"/>
                  </a:cubicBezTo>
                  <a:cubicBezTo>
                    <a:pt x="133" y="12"/>
                    <a:pt x="135" y="18"/>
                    <a:pt x="140" y="20"/>
                  </a:cubicBezTo>
                  <a:cubicBezTo>
                    <a:pt x="163" y="32"/>
                    <a:pt x="163" y="32"/>
                    <a:pt x="163" y="32"/>
                  </a:cubicBezTo>
                  <a:cubicBezTo>
                    <a:pt x="68" y="54"/>
                    <a:pt x="0" y="139"/>
                    <a:pt x="2" y="239"/>
                  </a:cubicBezTo>
                  <a:cubicBezTo>
                    <a:pt x="3" y="257"/>
                    <a:pt x="4" y="269"/>
                    <a:pt x="8" y="283"/>
                  </a:cubicBezTo>
                  <a:cubicBezTo>
                    <a:pt x="9" y="288"/>
                    <a:pt x="13" y="291"/>
                    <a:pt x="18" y="291"/>
                  </a:cubicBezTo>
                  <a:cubicBezTo>
                    <a:pt x="18" y="291"/>
                    <a:pt x="19" y="291"/>
                    <a:pt x="20" y="290"/>
                  </a:cubicBezTo>
                  <a:cubicBezTo>
                    <a:pt x="25" y="289"/>
                    <a:pt x="28" y="284"/>
                    <a:pt x="27" y="278"/>
                  </a:cubicBezTo>
                  <a:close/>
                </a:path>
              </a:pathLst>
            </a:custGeom>
            <a:solidFill>
              <a:schemeClr val="tx1">
                <a:alpha val="75000"/>
              </a:schemeClr>
            </a:solidFill>
            <a:ln>
              <a:noFill/>
            </a:ln>
          </p:spPr>
          <p:txBody>
            <a:bodyPr vert="horz" wrap="square" lIns="67232" tIns="33616" rIns="67232" bIns="33616" numCol="1" anchor="t" anchorCtr="0" compatLnSpc="1">
              <a:prstTxWarp prst="textNoShape">
                <a:avLst/>
              </a:prstTxWarp>
            </a:bodyPr>
            <a:lstStyle/>
            <a:p>
              <a:endParaRPr lang="en-US" sz="1324"/>
            </a:p>
          </p:txBody>
        </p:sp>
      </p:grpSp>
      <p:grpSp>
        <p:nvGrpSpPr>
          <p:cNvPr id="37" name="Group 36"/>
          <p:cNvGrpSpPr/>
          <p:nvPr/>
        </p:nvGrpSpPr>
        <p:grpSpPr>
          <a:xfrm>
            <a:off x="3277901" y="1525896"/>
            <a:ext cx="2806816" cy="2091849"/>
            <a:chOff x="4618037" y="2025650"/>
            <a:chExt cx="3817465" cy="2845059"/>
          </a:xfrm>
        </p:grpSpPr>
        <p:sp>
          <p:nvSpPr>
            <p:cNvPr id="24" name="TextBox 23"/>
            <p:cNvSpPr txBox="1"/>
            <p:nvPr/>
          </p:nvSpPr>
          <p:spPr>
            <a:xfrm>
              <a:off x="4618037" y="3607464"/>
              <a:ext cx="3817465" cy="1263245"/>
            </a:xfrm>
            <a:prstGeom prst="rect">
              <a:avLst/>
            </a:prstGeom>
            <a:noFill/>
          </p:spPr>
          <p:txBody>
            <a:bodyPr wrap="square" lIns="103795" tIns="146096" rIns="103795" bIns="146096" rtlCol="0">
              <a:spAutoFit/>
            </a:bodyPr>
            <a:lstStyle/>
            <a:p>
              <a:pPr algn="ctr" defTabSz="293917">
                <a:buClr>
                  <a:srgbClr val="000000"/>
                </a:buClr>
                <a:defRPr/>
              </a:pPr>
              <a:r>
                <a:rPr lang="en-US" sz="2059" spc="-22" dirty="0">
                  <a:latin typeface="+mj-lt"/>
                  <a:cs typeface="Segoe UI Semibold" panose="020B0702040204020203" pitchFamily="34" charset="0"/>
                </a:rPr>
                <a:t>Shift left</a:t>
              </a:r>
              <a:r>
                <a:rPr lang="en-US" sz="2059" spc="-22" dirty="0">
                  <a:latin typeface="Segoe UI Light"/>
                  <a:cs typeface="Segoe UI Semibold" panose="020B0702040204020203" pitchFamily="34" charset="0"/>
                </a:rPr>
                <a:t> to speed</a:t>
              </a:r>
              <a:br>
                <a:rPr lang="en-US" sz="2059" spc="-22" dirty="0">
                  <a:latin typeface="Segoe UI Light"/>
                  <a:cs typeface="Segoe UI Semibold" panose="020B0702040204020203" pitchFamily="34" charset="0"/>
                </a:rPr>
              </a:br>
              <a:r>
                <a:rPr lang="en-US" sz="2059" spc="-22" dirty="0">
                  <a:latin typeface="Segoe UI Light"/>
                  <a:cs typeface="Segoe UI Semibold" panose="020B0702040204020203" pitchFamily="34" charset="0"/>
                </a:rPr>
                <a:t>up </a:t>
              </a:r>
              <a:r>
                <a:rPr lang="en-US" sz="2059" spc="37" dirty="0">
                  <a:latin typeface="Segoe UI Light"/>
                  <a:cs typeface="Segoe UI Semibold" panose="020B0702040204020203" pitchFamily="34" charset="0"/>
                </a:rPr>
                <a:t>value delivery</a:t>
              </a:r>
            </a:p>
          </p:txBody>
        </p:sp>
        <p:sp>
          <p:nvSpPr>
            <p:cNvPr id="28" name="Freeform 9"/>
            <p:cNvSpPr>
              <a:spLocks noEditPoints="1"/>
            </p:cNvSpPr>
            <p:nvPr/>
          </p:nvSpPr>
          <p:spPr bwMode="auto">
            <a:xfrm flipH="1">
              <a:off x="5790169" y="2025650"/>
              <a:ext cx="1473200" cy="1481138"/>
            </a:xfrm>
            <a:custGeom>
              <a:avLst/>
              <a:gdLst>
                <a:gd name="T0" fmla="*/ 428 w 458"/>
                <a:gd name="T1" fmla="*/ 174 h 462"/>
                <a:gd name="T2" fmla="*/ 350 w 458"/>
                <a:gd name="T3" fmla="*/ 87 h 462"/>
                <a:gd name="T4" fmla="*/ 287 w 458"/>
                <a:gd name="T5" fmla="*/ 10 h 462"/>
                <a:gd name="T6" fmla="*/ 165 w 458"/>
                <a:gd name="T7" fmla="*/ 31 h 462"/>
                <a:gd name="T8" fmla="*/ 82 w 458"/>
                <a:gd name="T9" fmla="*/ 114 h 462"/>
                <a:gd name="T10" fmla="*/ 3 w 458"/>
                <a:gd name="T11" fmla="*/ 239 h 462"/>
                <a:gd name="T12" fmla="*/ 17 w 458"/>
                <a:gd name="T13" fmla="*/ 313 h 462"/>
                <a:gd name="T14" fmla="*/ 108 w 458"/>
                <a:gd name="T15" fmla="*/ 375 h 462"/>
                <a:gd name="T16" fmla="*/ 171 w 458"/>
                <a:gd name="T17" fmla="*/ 451 h 462"/>
                <a:gd name="T18" fmla="*/ 293 w 458"/>
                <a:gd name="T19" fmla="*/ 430 h 462"/>
                <a:gd name="T20" fmla="*/ 377 w 458"/>
                <a:gd name="T21" fmla="*/ 347 h 462"/>
                <a:gd name="T22" fmla="*/ 457 w 458"/>
                <a:gd name="T23" fmla="*/ 230 h 462"/>
                <a:gd name="T24" fmla="*/ 423 w 458"/>
                <a:gd name="T25" fmla="*/ 154 h 462"/>
                <a:gd name="T26" fmla="*/ 379 w 458"/>
                <a:gd name="T27" fmla="*/ 86 h 462"/>
                <a:gd name="T28" fmla="*/ 80 w 458"/>
                <a:gd name="T29" fmla="*/ 85 h 462"/>
                <a:gd name="T30" fmla="*/ 35 w 458"/>
                <a:gd name="T31" fmla="*/ 308 h 462"/>
                <a:gd name="T32" fmla="*/ 145 w 458"/>
                <a:gd name="T33" fmla="*/ 421 h 462"/>
                <a:gd name="T34" fmla="*/ 422 w 458"/>
                <a:gd name="T35" fmla="*/ 309 h 462"/>
                <a:gd name="T36" fmla="*/ 421 w 458"/>
                <a:gd name="T37" fmla="*/ 309 h 462"/>
                <a:gd name="T38" fmla="*/ 356 w 458"/>
                <a:gd name="T39" fmla="*/ 355 h 462"/>
                <a:gd name="T40" fmla="*/ 319 w 458"/>
                <a:gd name="T41" fmla="*/ 419 h 462"/>
                <a:gd name="T42" fmla="*/ 239 w 458"/>
                <a:gd name="T43" fmla="*/ 399 h 462"/>
                <a:gd name="T44" fmla="*/ 221 w 458"/>
                <a:gd name="T45" fmla="*/ 439 h 462"/>
                <a:gd name="T46" fmla="*/ 145 w 458"/>
                <a:gd name="T47" fmla="*/ 421 h 462"/>
                <a:gd name="T48" fmla="*/ 79 w 458"/>
                <a:gd name="T49" fmla="*/ 375 h 462"/>
                <a:gd name="T50" fmla="*/ 36 w 458"/>
                <a:gd name="T51" fmla="*/ 307 h 462"/>
                <a:gd name="T52" fmla="*/ 51 w 458"/>
                <a:gd name="T53" fmla="*/ 231 h 462"/>
                <a:gd name="T54" fmla="*/ 34 w 458"/>
                <a:gd name="T55" fmla="*/ 158 h 462"/>
                <a:gd name="T56" fmla="*/ 65 w 458"/>
                <a:gd name="T57" fmla="*/ 164 h 462"/>
                <a:gd name="T58" fmla="*/ 81 w 458"/>
                <a:gd name="T59" fmla="*/ 85 h 462"/>
                <a:gd name="T60" fmla="*/ 148 w 458"/>
                <a:gd name="T61" fmla="*/ 42 h 462"/>
                <a:gd name="T62" fmla="*/ 229 w 458"/>
                <a:gd name="T63" fmla="*/ 23 h 462"/>
                <a:gd name="T64" fmla="*/ 311 w 458"/>
                <a:gd name="T65" fmla="*/ 39 h 462"/>
                <a:gd name="T66" fmla="*/ 343 w 458"/>
                <a:gd name="T67" fmla="*/ 107 h 462"/>
                <a:gd name="T68" fmla="*/ 384 w 458"/>
                <a:gd name="T69" fmla="*/ 92 h 462"/>
                <a:gd name="T70" fmla="*/ 422 w 458"/>
                <a:gd name="T71" fmla="*/ 155 h 462"/>
                <a:gd name="T72" fmla="*/ 437 w 458"/>
                <a:gd name="T73" fmla="*/ 231 h 462"/>
                <a:gd name="T74" fmla="*/ 437 w 458"/>
                <a:gd name="T75" fmla="*/ 231 h 462"/>
                <a:gd name="T76" fmla="*/ 229 w 458"/>
                <a:gd name="T77" fmla="*/ 380 h 462"/>
                <a:gd name="T78" fmla="*/ 229 w 458"/>
                <a:gd name="T79" fmla="*/ 360 h 462"/>
                <a:gd name="T80" fmla="*/ 170 w 458"/>
                <a:gd name="T81" fmla="*/ 116 h 462"/>
                <a:gd name="T82" fmla="*/ 276 w 458"/>
                <a:gd name="T83" fmla="*/ 271 h 462"/>
                <a:gd name="T84" fmla="*/ 278 w 458"/>
                <a:gd name="T85" fmla="*/ 339 h 462"/>
                <a:gd name="T86" fmla="*/ 232 w 458"/>
                <a:gd name="T87" fmla="*/ 170 h 462"/>
                <a:gd name="T88" fmla="*/ 196 w 458"/>
                <a:gd name="T89" fmla="*/ 308 h 462"/>
                <a:gd name="T90" fmla="*/ 289 w 458"/>
                <a:gd name="T91" fmla="*/ 226 h 462"/>
                <a:gd name="T92" fmla="*/ 284 w 458"/>
                <a:gd name="T93" fmla="*/ 187 h 462"/>
                <a:gd name="T94" fmla="*/ 250 w 458"/>
                <a:gd name="T95" fmla="*/ 161 h 462"/>
                <a:gd name="T96" fmla="*/ 183 w 458"/>
                <a:gd name="T97" fmla="*/ 269 h 462"/>
                <a:gd name="T98" fmla="*/ 130 w 458"/>
                <a:gd name="T99" fmla="*/ 225 h 462"/>
                <a:gd name="T100" fmla="*/ 165 w 458"/>
                <a:gd name="T101" fmla="*/ 260 h 462"/>
                <a:gd name="T102" fmla="*/ 188 w 458"/>
                <a:gd name="T103" fmla="*/ 220 h 462"/>
                <a:gd name="T104" fmla="*/ 204 w 458"/>
                <a:gd name="T105" fmla="*/ 180 h 462"/>
                <a:gd name="T106" fmla="*/ 169 w 458"/>
                <a:gd name="T107" fmla="*/ 22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8" h="462">
                  <a:moveTo>
                    <a:pt x="457" y="230"/>
                  </a:moveTo>
                  <a:cubicBezTo>
                    <a:pt x="456" y="220"/>
                    <a:pt x="449" y="213"/>
                    <a:pt x="440" y="212"/>
                  </a:cubicBezTo>
                  <a:cubicBezTo>
                    <a:pt x="439" y="211"/>
                    <a:pt x="438" y="211"/>
                    <a:pt x="437" y="211"/>
                  </a:cubicBezTo>
                  <a:cubicBezTo>
                    <a:pt x="430" y="211"/>
                    <a:pt x="423" y="211"/>
                    <a:pt x="416" y="211"/>
                  </a:cubicBezTo>
                  <a:cubicBezTo>
                    <a:pt x="415" y="201"/>
                    <a:pt x="413" y="191"/>
                    <a:pt x="410" y="181"/>
                  </a:cubicBezTo>
                  <a:cubicBezTo>
                    <a:pt x="416" y="178"/>
                    <a:pt x="422" y="176"/>
                    <a:pt x="428" y="174"/>
                  </a:cubicBezTo>
                  <a:cubicBezTo>
                    <a:pt x="439" y="170"/>
                    <a:pt x="445" y="160"/>
                    <a:pt x="442" y="148"/>
                  </a:cubicBezTo>
                  <a:cubicBezTo>
                    <a:pt x="438" y="137"/>
                    <a:pt x="432" y="126"/>
                    <a:pt x="426" y="116"/>
                  </a:cubicBezTo>
                  <a:cubicBezTo>
                    <a:pt x="420" y="105"/>
                    <a:pt x="413" y="96"/>
                    <a:pt x="405" y="86"/>
                  </a:cubicBezTo>
                  <a:cubicBezTo>
                    <a:pt x="397" y="77"/>
                    <a:pt x="389" y="65"/>
                    <a:pt x="375" y="67"/>
                  </a:cubicBezTo>
                  <a:cubicBezTo>
                    <a:pt x="369" y="68"/>
                    <a:pt x="365" y="73"/>
                    <a:pt x="360" y="77"/>
                  </a:cubicBezTo>
                  <a:cubicBezTo>
                    <a:pt x="357" y="80"/>
                    <a:pt x="353" y="84"/>
                    <a:pt x="350" y="87"/>
                  </a:cubicBezTo>
                  <a:cubicBezTo>
                    <a:pt x="341" y="80"/>
                    <a:pt x="332" y="73"/>
                    <a:pt x="323" y="68"/>
                  </a:cubicBezTo>
                  <a:cubicBezTo>
                    <a:pt x="325" y="62"/>
                    <a:pt x="328" y="56"/>
                    <a:pt x="331" y="50"/>
                  </a:cubicBezTo>
                  <a:cubicBezTo>
                    <a:pt x="335" y="40"/>
                    <a:pt x="333" y="30"/>
                    <a:pt x="323" y="23"/>
                  </a:cubicBezTo>
                  <a:cubicBezTo>
                    <a:pt x="321" y="22"/>
                    <a:pt x="317" y="21"/>
                    <a:pt x="314" y="19"/>
                  </a:cubicBezTo>
                  <a:cubicBezTo>
                    <a:pt x="312" y="18"/>
                    <a:pt x="309" y="17"/>
                    <a:pt x="306" y="16"/>
                  </a:cubicBezTo>
                  <a:cubicBezTo>
                    <a:pt x="300" y="14"/>
                    <a:pt x="294" y="12"/>
                    <a:pt x="287" y="10"/>
                  </a:cubicBezTo>
                  <a:cubicBezTo>
                    <a:pt x="275" y="7"/>
                    <a:pt x="262" y="5"/>
                    <a:pt x="249" y="4"/>
                  </a:cubicBezTo>
                  <a:cubicBezTo>
                    <a:pt x="237" y="3"/>
                    <a:pt x="221" y="0"/>
                    <a:pt x="213" y="11"/>
                  </a:cubicBezTo>
                  <a:cubicBezTo>
                    <a:pt x="209" y="17"/>
                    <a:pt x="209" y="23"/>
                    <a:pt x="209" y="29"/>
                  </a:cubicBezTo>
                  <a:cubicBezTo>
                    <a:pt x="209" y="34"/>
                    <a:pt x="209" y="39"/>
                    <a:pt x="209" y="44"/>
                  </a:cubicBezTo>
                  <a:cubicBezTo>
                    <a:pt x="197" y="45"/>
                    <a:pt x="185" y="48"/>
                    <a:pt x="174" y="51"/>
                  </a:cubicBezTo>
                  <a:cubicBezTo>
                    <a:pt x="171" y="45"/>
                    <a:pt x="168" y="38"/>
                    <a:pt x="165" y="31"/>
                  </a:cubicBezTo>
                  <a:cubicBezTo>
                    <a:pt x="161" y="21"/>
                    <a:pt x="148" y="17"/>
                    <a:pt x="138" y="22"/>
                  </a:cubicBezTo>
                  <a:cubicBezTo>
                    <a:pt x="128" y="26"/>
                    <a:pt x="117" y="32"/>
                    <a:pt x="107" y="38"/>
                  </a:cubicBezTo>
                  <a:cubicBezTo>
                    <a:pt x="97" y="44"/>
                    <a:pt x="87" y="52"/>
                    <a:pt x="78" y="60"/>
                  </a:cubicBezTo>
                  <a:cubicBezTo>
                    <a:pt x="69" y="68"/>
                    <a:pt x="57" y="78"/>
                    <a:pt x="62" y="92"/>
                  </a:cubicBezTo>
                  <a:cubicBezTo>
                    <a:pt x="64" y="97"/>
                    <a:pt x="68" y="101"/>
                    <a:pt x="73" y="105"/>
                  </a:cubicBezTo>
                  <a:cubicBezTo>
                    <a:pt x="76" y="108"/>
                    <a:pt x="79" y="111"/>
                    <a:pt x="82" y="114"/>
                  </a:cubicBezTo>
                  <a:cubicBezTo>
                    <a:pt x="75" y="123"/>
                    <a:pt x="69" y="132"/>
                    <a:pt x="63" y="142"/>
                  </a:cubicBezTo>
                  <a:cubicBezTo>
                    <a:pt x="57" y="139"/>
                    <a:pt x="50" y="137"/>
                    <a:pt x="43" y="134"/>
                  </a:cubicBezTo>
                  <a:cubicBezTo>
                    <a:pt x="34" y="130"/>
                    <a:pt x="23" y="134"/>
                    <a:pt x="19" y="143"/>
                  </a:cubicBezTo>
                  <a:cubicBezTo>
                    <a:pt x="13" y="155"/>
                    <a:pt x="9" y="168"/>
                    <a:pt x="7" y="181"/>
                  </a:cubicBezTo>
                  <a:cubicBezTo>
                    <a:pt x="4" y="194"/>
                    <a:pt x="2" y="207"/>
                    <a:pt x="1" y="220"/>
                  </a:cubicBezTo>
                  <a:cubicBezTo>
                    <a:pt x="1" y="226"/>
                    <a:pt x="0" y="233"/>
                    <a:pt x="3" y="239"/>
                  </a:cubicBezTo>
                  <a:cubicBezTo>
                    <a:pt x="5" y="245"/>
                    <a:pt x="11" y="249"/>
                    <a:pt x="17" y="250"/>
                  </a:cubicBezTo>
                  <a:cubicBezTo>
                    <a:pt x="22" y="251"/>
                    <a:pt x="27" y="250"/>
                    <a:pt x="32" y="250"/>
                  </a:cubicBezTo>
                  <a:cubicBezTo>
                    <a:pt x="35" y="250"/>
                    <a:pt x="39" y="250"/>
                    <a:pt x="42" y="250"/>
                  </a:cubicBezTo>
                  <a:cubicBezTo>
                    <a:pt x="43" y="261"/>
                    <a:pt x="45" y="271"/>
                    <a:pt x="48" y="281"/>
                  </a:cubicBezTo>
                  <a:cubicBezTo>
                    <a:pt x="42" y="283"/>
                    <a:pt x="36" y="286"/>
                    <a:pt x="30" y="288"/>
                  </a:cubicBezTo>
                  <a:cubicBezTo>
                    <a:pt x="20" y="292"/>
                    <a:pt x="13" y="302"/>
                    <a:pt x="17" y="313"/>
                  </a:cubicBezTo>
                  <a:cubicBezTo>
                    <a:pt x="20" y="325"/>
                    <a:pt x="26" y="336"/>
                    <a:pt x="32" y="346"/>
                  </a:cubicBezTo>
                  <a:cubicBezTo>
                    <a:pt x="38" y="356"/>
                    <a:pt x="45" y="366"/>
                    <a:pt x="53" y="376"/>
                  </a:cubicBezTo>
                  <a:cubicBezTo>
                    <a:pt x="57" y="380"/>
                    <a:pt x="60" y="384"/>
                    <a:pt x="64" y="388"/>
                  </a:cubicBezTo>
                  <a:cubicBezTo>
                    <a:pt x="70" y="394"/>
                    <a:pt x="76" y="396"/>
                    <a:pt x="84" y="395"/>
                  </a:cubicBezTo>
                  <a:cubicBezTo>
                    <a:pt x="90" y="393"/>
                    <a:pt x="95" y="388"/>
                    <a:pt x="99" y="384"/>
                  </a:cubicBezTo>
                  <a:cubicBezTo>
                    <a:pt x="102" y="381"/>
                    <a:pt x="105" y="378"/>
                    <a:pt x="108" y="375"/>
                  </a:cubicBezTo>
                  <a:cubicBezTo>
                    <a:pt x="117" y="382"/>
                    <a:pt x="126" y="388"/>
                    <a:pt x="135" y="394"/>
                  </a:cubicBezTo>
                  <a:cubicBezTo>
                    <a:pt x="133" y="400"/>
                    <a:pt x="130" y="406"/>
                    <a:pt x="128" y="412"/>
                  </a:cubicBezTo>
                  <a:cubicBezTo>
                    <a:pt x="123" y="422"/>
                    <a:pt x="125" y="432"/>
                    <a:pt x="135" y="438"/>
                  </a:cubicBezTo>
                  <a:cubicBezTo>
                    <a:pt x="137" y="440"/>
                    <a:pt x="141" y="441"/>
                    <a:pt x="144" y="442"/>
                  </a:cubicBezTo>
                  <a:cubicBezTo>
                    <a:pt x="147" y="443"/>
                    <a:pt x="149" y="444"/>
                    <a:pt x="152" y="446"/>
                  </a:cubicBezTo>
                  <a:cubicBezTo>
                    <a:pt x="158" y="448"/>
                    <a:pt x="165" y="450"/>
                    <a:pt x="171" y="451"/>
                  </a:cubicBezTo>
                  <a:cubicBezTo>
                    <a:pt x="184" y="455"/>
                    <a:pt x="196" y="457"/>
                    <a:pt x="209" y="458"/>
                  </a:cubicBezTo>
                  <a:cubicBezTo>
                    <a:pt x="222" y="459"/>
                    <a:pt x="237" y="462"/>
                    <a:pt x="245" y="450"/>
                  </a:cubicBezTo>
                  <a:cubicBezTo>
                    <a:pt x="249" y="445"/>
                    <a:pt x="249" y="439"/>
                    <a:pt x="249" y="432"/>
                  </a:cubicBezTo>
                  <a:cubicBezTo>
                    <a:pt x="249" y="428"/>
                    <a:pt x="249" y="423"/>
                    <a:pt x="249" y="418"/>
                  </a:cubicBezTo>
                  <a:cubicBezTo>
                    <a:pt x="261" y="417"/>
                    <a:pt x="273" y="414"/>
                    <a:pt x="285" y="411"/>
                  </a:cubicBezTo>
                  <a:cubicBezTo>
                    <a:pt x="287" y="417"/>
                    <a:pt x="290" y="424"/>
                    <a:pt x="293" y="430"/>
                  </a:cubicBezTo>
                  <a:cubicBezTo>
                    <a:pt x="298" y="441"/>
                    <a:pt x="310" y="444"/>
                    <a:pt x="320" y="440"/>
                  </a:cubicBezTo>
                  <a:cubicBezTo>
                    <a:pt x="331" y="435"/>
                    <a:pt x="341" y="430"/>
                    <a:pt x="351" y="424"/>
                  </a:cubicBezTo>
                  <a:cubicBezTo>
                    <a:pt x="361" y="417"/>
                    <a:pt x="371" y="410"/>
                    <a:pt x="380" y="402"/>
                  </a:cubicBezTo>
                  <a:cubicBezTo>
                    <a:pt x="389" y="394"/>
                    <a:pt x="402" y="384"/>
                    <a:pt x="397" y="370"/>
                  </a:cubicBezTo>
                  <a:cubicBezTo>
                    <a:pt x="395" y="364"/>
                    <a:pt x="390" y="360"/>
                    <a:pt x="386" y="356"/>
                  </a:cubicBezTo>
                  <a:cubicBezTo>
                    <a:pt x="383" y="353"/>
                    <a:pt x="380" y="350"/>
                    <a:pt x="377" y="347"/>
                  </a:cubicBezTo>
                  <a:cubicBezTo>
                    <a:pt x="383" y="339"/>
                    <a:pt x="390" y="329"/>
                    <a:pt x="395" y="320"/>
                  </a:cubicBezTo>
                  <a:cubicBezTo>
                    <a:pt x="399" y="321"/>
                    <a:pt x="404" y="323"/>
                    <a:pt x="408" y="325"/>
                  </a:cubicBezTo>
                  <a:cubicBezTo>
                    <a:pt x="411" y="326"/>
                    <a:pt x="413" y="327"/>
                    <a:pt x="416" y="328"/>
                  </a:cubicBezTo>
                  <a:cubicBezTo>
                    <a:pt x="426" y="332"/>
                    <a:pt x="437" y="325"/>
                    <a:pt x="441" y="316"/>
                  </a:cubicBezTo>
                  <a:cubicBezTo>
                    <a:pt x="448" y="297"/>
                    <a:pt x="453" y="278"/>
                    <a:pt x="455" y="259"/>
                  </a:cubicBezTo>
                  <a:cubicBezTo>
                    <a:pt x="457" y="249"/>
                    <a:pt x="458" y="239"/>
                    <a:pt x="457" y="230"/>
                  </a:cubicBezTo>
                  <a:close/>
                  <a:moveTo>
                    <a:pt x="423" y="154"/>
                  </a:moveTo>
                  <a:cubicBezTo>
                    <a:pt x="423" y="154"/>
                    <a:pt x="424" y="153"/>
                    <a:pt x="423" y="154"/>
                  </a:cubicBezTo>
                  <a:close/>
                  <a:moveTo>
                    <a:pt x="423" y="154"/>
                  </a:moveTo>
                  <a:cubicBezTo>
                    <a:pt x="423" y="154"/>
                    <a:pt x="423" y="154"/>
                    <a:pt x="423" y="154"/>
                  </a:cubicBezTo>
                  <a:cubicBezTo>
                    <a:pt x="424" y="154"/>
                    <a:pt x="424" y="154"/>
                    <a:pt x="424" y="154"/>
                  </a:cubicBezTo>
                  <a:cubicBezTo>
                    <a:pt x="423" y="154"/>
                    <a:pt x="423" y="154"/>
                    <a:pt x="423" y="154"/>
                  </a:cubicBezTo>
                  <a:close/>
                  <a:moveTo>
                    <a:pt x="423" y="154"/>
                  </a:moveTo>
                  <a:cubicBezTo>
                    <a:pt x="423" y="155"/>
                    <a:pt x="423" y="155"/>
                    <a:pt x="423" y="155"/>
                  </a:cubicBezTo>
                  <a:cubicBezTo>
                    <a:pt x="423" y="155"/>
                    <a:pt x="423" y="155"/>
                    <a:pt x="423" y="154"/>
                  </a:cubicBezTo>
                  <a:cubicBezTo>
                    <a:pt x="423" y="154"/>
                    <a:pt x="423" y="154"/>
                    <a:pt x="423" y="154"/>
                  </a:cubicBezTo>
                  <a:close/>
                  <a:moveTo>
                    <a:pt x="379" y="86"/>
                  </a:moveTo>
                  <a:cubicBezTo>
                    <a:pt x="378" y="86"/>
                    <a:pt x="378" y="86"/>
                    <a:pt x="379" y="86"/>
                  </a:cubicBezTo>
                  <a:close/>
                  <a:moveTo>
                    <a:pt x="314" y="39"/>
                  </a:moveTo>
                  <a:cubicBezTo>
                    <a:pt x="313" y="40"/>
                    <a:pt x="313" y="40"/>
                    <a:pt x="313" y="40"/>
                  </a:cubicBezTo>
                  <a:cubicBezTo>
                    <a:pt x="313" y="40"/>
                    <a:pt x="313" y="40"/>
                    <a:pt x="313" y="40"/>
                  </a:cubicBezTo>
                  <a:cubicBezTo>
                    <a:pt x="314" y="39"/>
                    <a:pt x="314" y="39"/>
                    <a:pt x="314" y="39"/>
                  </a:cubicBezTo>
                  <a:close/>
                  <a:moveTo>
                    <a:pt x="80" y="85"/>
                  </a:moveTo>
                  <a:cubicBezTo>
                    <a:pt x="80" y="86"/>
                    <a:pt x="79" y="86"/>
                    <a:pt x="80" y="85"/>
                  </a:cubicBezTo>
                  <a:close/>
                  <a:moveTo>
                    <a:pt x="36" y="152"/>
                  </a:moveTo>
                  <a:cubicBezTo>
                    <a:pt x="35" y="152"/>
                    <a:pt x="35" y="152"/>
                    <a:pt x="36" y="152"/>
                  </a:cubicBezTo>
                  <a:close/>
                  <a:moveTo>
                    <a:pt x="21" y="231"/>
                  </a:moveTo>
                  <a:cubicBezTo>
                    <a:pt x="21" y="231"/>
                    <a:pt x="21" y="231"/>
                    <a:pt x="21" y="231"/>
                  </a:cubicBezTo>
                  <a:cubicBezTo>
                    <a:pt x="22" y="231"/>
                    <a:pt x="22" y="231"/>
                    <a:pt x="21" y="231"/>
                  </a:cubicBezTo>
                  <a:close/>
                  <a:moveTo>
                    <a:pt x="35" y="308"/>
                  </a:moveTo>
                  <a:cubicBezTo>
                    <a:pt x="35" y="308"/>
                    <a:pt x="35" y="308"/>
                    <a:pt x="35" y="308"/>
                  </a:cubicBezTo>
                  <a:cubicBezTo>
                    <a:pt x="35" y="308"/>
                    <a:pt x="35" y="308"/>
                    <a:pt x="35" y="307"/>
                  </a:cubicBezTo>
                  <a:cubicBezTo>
                    <a:pt x="35" y="307"/>
                    <a:pt x="35" y="308"/>
                    <a:pt x="35" y="308"/>
                  </a:cubicBezTo>
                  <a:close/>
                  <a:moveTo>
                    <a:pt x="145" y="422"/>
                  </a:moveTo>
                  <a:cubicBezTo>
                    <a:pt x="145" y="422"/>
                    <a:pt x="145" y="422"/>
                    <a:pt x="145" y="421"/>
                  </a:cubicBezTo>
                  <a:cubicBezTo>
                    <a:pt x="145" y="421"/>
                    <a:pt x="145" y="421"/>
                    <a:pt x="145" y="421"/>
                  </a:cubicBezTo>
                  <a:cubicBezTo>
                    <a:pt x="145" y="423"/>
                    <a:pt x="144" y="423"/>
                    <a:pt x="145" y="422"/>
                  </a:cubicBezTo>
                  <a:close/>
                  <a:moveTo>
                    <a:pt x="378" y="376"/>
                  </a:moveTo>
                  <a:cubicBezTo>
                    <a:pt x="378" y="376"/>
                    <a:pt x="379" y="375"/>
                    <a:pt x="378" y="376"/>
                  </a:cubicBezTo>
                  <a:close/>
                  <a:moveTo>
                    <a:pt x="422" y="309"/>
                  </a:moveTo>
                  <a:cubicBezTo>
                    <a:pt x="422" y="309"/>
                    <a:pt x="422" y="309"/>
                    <a:pt x="422" y="309"/>
                  </a:cubicBezTo>
                  <a:cubicBezTo>
                    <a:pt x="422" y="309"/>
                    <a:pt x="423" y="308"/>
                    <a:pt x="422" y="309"/>
                  </a:cubicBezTo>
                  <a:close/>
                  <a:moveTo>
                    <a:pt x="437" y="236"/>
                  </a:moveTo>
                  <a:cubicBezTo>
                    <a:pt x="437" y="238"/>
                    <a:pt x="437" y="240"/>
                    <a:pt x="437" y="242"/>
                  </a:cubicBezTo>
                  <a:cubicBezTo>
                    <a:pt x="437" y="249"/>
                    <a:pt x="436" y="257"/>
                    <a:pt x="434" y="265"/>
                  </a:cubicBezTo>
                  <a:cubicBezTo>
                    <a:pt x="433" y="273"/>
                    <a:pt x="431" y="280"/>
                    <a:pt x="429" y="287"/>
                  </a:cubicBezTo>
                  <a:cubicBezTo>
                    <a:pt x="427" y="295"/>
                    <a:pt x="425" y="302"/>
                    <a:pt x="422" y="309"/>
                  </a:cubicBezTo>
                  <a:cubicBezTo>
                    <a:pt x="422" y="309"/>
                    <a:pt x="421" y="309"/>
                    <a:pt x="421" y="309"/>
                  </a:cubicBezTo>
                  <a:cubicBezTo>
                    <a:pt x="421" y="309"/>
                    <a:pt x="420" y="309"/>
                    <a:pt x="419" y="308"/>
                  </a:cubicBezTo>
                  <a:cubicBezTo>
                    <a:pt x="416" y="307"/>
                    <a:pt x="413" y="306"/>
                    <a:pt x="410" y="304"/>
                  </a:cubicBezTo>
                  <a:cubicBezTo>
                    <a:pt x="404" y="302"/>
                    <a:pt x="398" y="300"/>
                    <a:pt x="393" y="297"/>
                  </a:cubicBezTo>
                  <a:cubicBezTo>
                    <a:pt x="389" y="296"/>
                    <a:pt x="383" y="298"/>
                    <a:pt x="382" y="302"/>
                  </a:cubicBezTo>
                  <a:cubicBezTo>
                    <a:pt x="375" y="316"/>
                    <a:pt x="366" y="329"/>
                    <a:pt x="356" y="341"/>
                  </a:cubicBezTo>
                  <a:cubicBezTo>
                    <a:pt x="352" y="345"/>
                    <a:pt x="352" y="351"/>
                    <a:pt x="356" y="355"/>
                  </a:cubicBezTo>
                  <a:cubicBezTo>
                    <a:pt x="363" y="362"/>
                    <a:pt x="369" y="368"/>
                    <a:pt x="376" y="375"/>
                  </a:cubicBezTo>
                  <a:cubicBezTo>
                    <a:pt x="377" y="375"/>
                    <a:pt x="377" y="376"/>
                    <a:pt x="378" y="376"/>
                  </a:cubicBezTo>
                  <a:cubicBezTo>
                    <a:pt x="378" y="377"/>
                    <a:pt x="377" y="377"/>
                    <a:pt x="377" y="377"/>
                  </a:cubicBezTo>
                  <a:cubicBezTo>
                    <a:pt x="375" y="379"/>
                    <a:pt x="373" y="381"/>
                    <a:pt x="371" y="383"/>
                  </a:cubicBezTo>
                  <a:cubicBezTo>
                    <a:pt x="363" y="390"/>
                    <a:pt x="355" y="397"/>
                    <a:pt x="347" y="403"/>
                  </a:cubicBezTo>
                  <a:cubicBezTo>
                    <a:pt x="338" y="409"/>
                    <a:pt x="328" y="414"/>
                    <a:pt x="319" y="419"/>
                  </a:cubicBezTo>
                  <a:cubicBezTo>
                    <a:pt x="317" y="420"/>
                    <a:pt x="315" y="421"/>
                    <a:pt x="312" y="422"/>
                  </a:cubicBezTo>
                  <a:cubicBezTo>
                    <a:pt x="312" y="422"/>
                    <a:pt x="311" y="422"/>
                    <a:pt x="311" y="422"/>
                  </a:cubicBezTo>
                  <a:cubicBezTo>
                    <a:pt x="311" y="421"/>
                    <a:pt x="310" y="421"/>
                    <a:pt x="310" y="419"/>
                  </a:cubicBezTo>
                  <a:cubicBezTo>
                    <a:pt x="306" y="411"/>
                    <a:pt x="302" y="402"/>
                    <a:pt x="299" y="393"/>
                  </a:cubicBezTo>
                  <a:cubicBezTo>
                    <a:pt x="297" y="389"/>
                    <a:pt x="291" y="387"/>
                    <a:pt x="287" y="389"/>
                  </a:cubicBezTo>
                  <a:cubicBezTo>
                    <a:pt x="272" y="394"/>
                    <a:pt x="255" y="398"/>
                    <a:pt x="239" y="399"/>
                  </a:cubicBezTo>
                  <a:cubicBezTo>
                    <a:pt x="233" y="399"/>
                    <a:pt x="229" y="403"/>
                    <a:pt x="229" y="409"/>
                  </a:cubicBezTo>
                  <a:cubicBezTo>
                    <a:pt x="229" y="418"/>
                    <a:pt x="229" y="427"/>
                    <a:pt x="229" y="437"/>
                  </a:cubicBezTo>
                  <a:cubicBezTo>
                    <a:pt x="229" y="437"/>
                    <a:pt x="229" y="438"/>
                    <a:pt x="229" y="439"/>
                  </a:cubicBezTo>
                  <a:cubicBezTo>
                    <a:pt x="229" y="439"/>
                    <a:pt x="229" y="439"/>
                    <a:pt x="229" y="439"/>
                  </a:cubicBezTo>
                  <a:cubicBezTo>
                    <a:pt x="228" y="439"/>
                    <a:pt x="226" y="439"/>
                    <a:pt x="226" y="439"/>
                  </a:cubicBezTo>
                  <a:cubicBezTo>
                    <a:pt x="225" y="439"/>
                    <a:pt x="223" y="439"/>
                    <a:pt x="221" y="439"/>
                  </a:cubicBezTo>
                  <a:cubicBezTo>
                    <a:pt x="210" y="438"/>
                    <a:pt x="198" y="437"/>
                    <a:pt x="187" y="435"/>
                  </a:cubicBezTo>
                  <a:cubicBezTo>
                    <a:pt x="175" y="432"/>
                    <a:pt x="164" y="429"/>
                    <a:pt x="153" y="425"/>
                  </a:cubicBezTo>
                  <a:cubicBezTo>
                    <a:pt x="151" y="424"/>
                    <a:pt x="149" y="423"/>
                    <a:pt x="147" y="422"/>
                  </a:cubicBezTo>
                  <a:cubicBezTo>
                    <a:pt x="147" y="422"/>
                    <a:pt x="146" y="422"/>
                    <a:pt x="145" y="421"/>
                  </a:cubicBezTo>
                  <a:cubicBezTo>
                    <a:pt x="145" y="421"/>
                    <a:pt x="145" y="421"/>
                    <a:pt x="145" y="421"/>
                  </a:cubicBezTo>
                  <a:cubicBezTo>
                    <a:pt x="145" y="421"/>
                    <a:pt x="145" y="421"/>
                    <a:pt x="145" y="421"/>
                  </a:cubicBezTo>
                  <a:cubicBezTo>
                    <a:pt x="149" y="412"/>
                    <a:pt x="153" y="403"/>
                    <a:pt x="157" y="395"/>
                  </a:cubicBezTo>
                  <a:cubicBezTo>
                    <a:pt x="159" y="390"/>
                    <a:pt x="158" y="384"/>
                    <a:pt x="153" y="381"/>
                  </a:cubicBezTo>
                  <a:cubicBezTo>
                    <a:pt x="139" y="374"/>
                    <a:pt x="126" y="365"/>
                    <a:pt x="115" y="354"/>
                  </a:cubicBezTo>
                  <a:cubicBezTo>
                    <a:pt x="111" y="351"/>
                    <a:pt x="105" y="350"/>
                    <a:pt x="101" y="354"/>
                  </a:cubicBezTo>
                  <a:cubicBezTo>
                    <a:pt x="94" y="361"/>
                    <a:pt x="87" y="367"/>
                    <a:pt x="81" y="374"/>
                  </a:cubicBezTo>
                  <a:cubicBezTo>
                    <a:pt x="80" y="374"/>
                    <a:pt x="80" y="375"/>
                    <a:pt x="79" y="375"/>
                  </a:cubicBezTo>
                  <a:cubicBezTo>
                    <a:pt x="79" y="375"/>
                    <a:pt x="79" y="375"/>
                    <a:pt x="78" y="374"/>
                  </a:cubicBezTo>
                  <a:cubicBezTo>
                    <a:pt x="76" y="372"/>
                    <a:pt x="74" y="370"/>
                    <a:pt x="73" y="368"/>
                  </a:cubicBezTo>
                  <a:cubicBezTo>
                    <a:pt x="66" y="360"/>
                    <a:pt x="59" y="352"/>
                    <a:pt x="54" y="343"/>
                  </a:cubicBezTo>
                  <a:cubicBezTo>
                    <a:pt x="48" y="334"/>
                    <a:pt x="43" y="324"/>
                    <a:pt x="39" y="315"/>
                  </a:cubicBezTo>
                  <a:cubicBezTo>
                    <a:pt x="38" y="313"/>
                    <a:pt x="37" y="311"/>
                    <a:pt x="36" y="309"/>
                  </a:cubicBezTo>
                  <a:cubicBezTo>
                    <a:pt x="36" y="309"/>
                    <a:pt x="36" y="308"/>
                    <a:pt x="36" y="307"/>
                  </a:cubicBezTo>
                  <a:cubicBezTo>
                    <a:pt x="36" y="307"/>
                    <a:pt x="36" y="307"/>
                    <a:pt x="36" y="307"/>
                  </a:cubicBezTo>
                  <a:cubicBezTo>
                    <a:pt x="36" y="307"/>
                    <a:pt x="36" y="307"/>
                    <a:pt x="37" y="307"/>
                  </a:cubicBezTo>
                  <a:cubicBezTo>
                    <a:pt x="45" y="303"/>
                    <a:pt x="54" y="300"/>
                    <a:pt x="63" y="297"/>
                  </a:cubicBezTo>
                  <a:cubicBezTo>
                    <a:pt x="68" y="295"/>
                    <a:pt x="71" y="290"/>
                    <a:pt x="70" y="284"/>
                  </a:cubicBezTo>
                  <a:cubicBezTo>
                    <a:pt x="65" y="270"/>
                    <a:pt x="62" y="255"/>
                    <a:pt x="61" y="241"/>
                  </a:cubicBezTo>
                  <a:cubicBezTo>
                    <a:pt x="61" y="235"/>
                    <a:pt x="57" y="231"/>
                    <a:pt x="51" y="231"/>
                  </a:cubicBezTo>
                  <a:cubicBezTo>
                    <a:pt x="42" y="231"/>
                    <a:pt x="33" y="231"/>
                    <a:pt x="24" y="231"/>
                  </a:cubicBezTo>
                  <a:cubicBezTo>
                    <a:pt x="23" y="231"/>
                    <a:pt x="22" y="231"/>
                    <a:pt x="21" y="231"/>
                  </a:cubicBezTo>
                  <a:cubicBezTo>
                    <a:pt x="21" y="230"/>
                    <a:pt x="21" y="230"/>
                    <a:pt x="21" y="229"/>
                  </a:cubicBezTo>
                  <a:cubicBezTo>
                    <a:pt x="21" y="228"/>
                    <a:pt x="21" y="226"/>
                    <a:pt x="21" y="225"/>
                  </a:cubicBezTo>
                  <a:cubicBezTo>
                    <a:pt x="21" y="213"/>
                    <a:pt x="23" y="202"/>
                    <a:pt x="25" y="191"/>
                  </a:cubicBezTo>
                  <a:cubicBezTo>
                    <a:pt x="27" y="180"/>
                    <a:pt x="30" y="169"/>
                    <a:pt x="34" y="158"/>
                  </a:cubicBezTo>
                  <a:cubicBezTo>
                    <a:pt x="35" y="156"/>
                    <a:pt x="35" y="154"/>
                    <a:pt x="36" y="153"/>
                  </a:cubicBezTo>
                  <a:cubicBezTo>
                    <a:pt x="36" y="153"/>
                    <a:pt x="36" y="153"/>
                    <a:pt x="36" y="153"/>
                  </a:cubicBezTo>
                  <a:cubicBezTo>
                    <a:pt x="36" y="153"/>
                    <a:pt x="36" y="153"/>
                    <a:pt x="36" y="153"/>
                  </a:cubicBezTo>
                  <a:cubicBezTo>
                    <a:pt x="37" y="153"/>
                    <a:pt x="37" y="153"/>
                    <a:pt x="38" y="153"/>
                  </a:cubicBezTo>
                  <a:cubicBezTo>
                    <a:pt x="38" y="153"/>
                    <a:pt x="39" y="153"/>
                    <a:pt x="40" y="154"/>
                  </a:cubicBezTo>
                  <a:cubicBezTo>
                    <a:pt x="48" y="157"/>
                    <a:pt x="57" y="161"/>
                    <a:pt x="65" y="164"/>
                  </a:cubicBezTo>
                  <a:cubicBezTo>
                    <a:pt x="69" y="166"/>
                    <a:pt x="75" y="163"/>
                    <a:pt x="77" y="160"/>
                  </a:cubicBezTo>
                  <a:cubicBezTo>
                    <a:pt x="83" y="146"/>
                    <a:pt x="92" y="132"/>
                    <a:pt x="102" y="121"/>
                  </a:cubicBezTo>
                  <a:cubicBezTo>
                    <a:pt x="106" y="117"/>
                    <a:pt x="106" y="110"/>
                    <a:pt x="102" y="106"/>
                  </a:cubicBezTo>
                  <a:cubicBezTo>
                    <a:pt x="96" y="100"/>
                    <a:pt x="89" y="93"/>
                    <a:pt x="82" y="87"/>
                  </a:cubicBezTo>
                  <a:cubicBezTo>
                    <a:pt x="82" y="86"/>
                    <a:pt x="81" y="86"/>
                    <a:pt x="80" y="85"/>
                  </a:cubicBezTo>
                  <a:cubicBezTo>
                    <a:pt x="81" y="85"/>
                    <a:pt x="81" y="85"/>
                    <a:pt x="81" y="85"/>
                  </a:cubicBezTo>
                  <a:cubicBezTo>
                    <a:pt x="83" y="83"/>
                    <a:pt x="85" y="81"/>
                    <a:pt x="87" y="79"/>
                  </a:cubicBezTo>
                  <a:cubicBezTo>
                    <a:pt x="95" y="71"/>
                    <a:pt x="103" y="65"/>
                    <a:pt x="112" y="59"/>
                  </a:cubicBezTo>
                  <a:cubicBezTo>
                    <a:pt x="120" y="53"/>
                    <a:pt x="130" y="48"/>
                    <a:pt x="139" y="43"/>
                  </a:cubicBezTo>
                  <a:cubicBezTo>
                    <a:pt x="142" y="42"/>
                    <a:pt x="144" y="41"/>
                    <a:pt x="146" y="40"/>
                  </a:cubicBezTo>
                  <a:cubicBezTo>
                    <a:pt x="146" y="40"/>
                    <a:pt x="147" y="40"/>
                    <a:pt x="147" y="40"/>
                  </a:cubicBezTo>
                  <a:cubicBezTo>
                    <a:pt x="147" y="40"/>
                    <a:pt x="148" y="41"/>
                    <a:pt x="148" y="42"/>
                  </a:cubicBezTo>
                  <a:cubicBezTo>
                    <a:pt x="152" y="51"/>
                    <a:pt x="156" y="60"/>
                    <a:pt x="159" y="69"/>
                  </a:cubicBezTo>
                  <a:cubicBezTo>
                    <a:pt x="161" y="72"/>
                    <a:pt x="167" y="74"/>
                    <a:pt x="171" y="73"/>
                  </a:cubicBezTo>
                  <a:cubicBezTo>
                    <a:pt x="186" y="67"/>
                    <a:pt x="203" y="64"/>
                    <a:pt x="219" y="63"/>
                  </a:cubicBezTo>
                  <a:cubicBezTo>
                    <a:pt x="225" y="63"/>
                    <a:pt x="229" y="59"/>
                    <a:pt x="229" y="53"/>
                  </a:cubicBezTo>
                  <a:cubicBezTo>
                    <a:pt x="229" y="44"/>
                    <a:pt x="229" y="34"/>
                    <a:pt x="229" y="25"/>
                  </a:cubicBezTo>
                  <a:cubicBezTo>
                    <a:pt x="229" y="25"/>
                    <a:pt x="229" y="24"/>
                    <a:pt x="229" y="23"/>
                  </a:cubicBezTo>
                  <a:cubicBezTo>
                    <a:pt x="229" y="23"/>
                    <a:pt x="229" y="23"/>
                    <a:pt x="230" y="23"/>
                  </a:cubicBezTo>
                  <a:cubicBezTo>
                    <a:pt x="230" y="23"/>
                    <a:pt x="232" y="23"/>
                    <a:pt x="232" y="23"/>
                  </a:cubicBezTo>
                  <a:cubicBezTo>
                    <a:pt x="234" y="23"/>
                    <a:pt x="235" y="23"/>
                    <a:pt x="237" y="23"/>
                  </a:cubicBezTo>
                  <a:cubicBezTo>
                    <a:pt x="249" y="23"/>
                    <a:pt x="260" y="25"/>
                    <a:pt x="272" y="27"/>
                  </a:cubicBezTo>
                  <a:cubicBezTo>
                    <a:pt x="283" y="29"/>
                    <a:pt x="294" y="33"/>
                    <a:pt x="305" y="37"/>
                  </a:cubicBezTo>
                  <a:cubicBezTo>
                    <a:pt x="307" y="38"/>
                    <a:pt x="309" y="39"/>
                    <a:pt x="311" y="39"/>
                  </a:cubicBezTo>
                  <a:cubicBezTo>
                    <a:pt x="311" y="39"/>
                    <a:pt x="312" y="40"/>
                    <a:pt x="313" y="40"/>
                  </a:cubicBezTo>
                  <a:cubicBezTo>
                    <a:pt x="313" y="41"/>
                    <a:pt x="313" y="41"/>
                    <a:pt x="313" y="41"/>
                  </a:cubicBezTo>
                  <a:cubicBezTo>
                    <a:pt x="313" y="41"/>
                    <a:pt x="313" y="41"/>
                    <a:pt x="313" y="41"/>
                  </a:cubicBezTo>
                  <a:cubicBezTo>
                    <a:pt x="309" y="50"/>
                    <a:pt x="305" y="58"/>
                    <a:pt x="301" y="67"/>
                  </a:cubicBezTo>
                  <a:cubicBezTo>
                    <a:pt x="299" y="72"/>
                    <a:pt x="300" y="78"/>
                    <a:pt x="305" y="81"/>
                  </a:cubicBezTo>
                  <a:cubicBezTo>
                    <a:pt x="319" y="88"/>
                    <a:pt x="332" y="97"/>
                    <a:pt x="343" y="107"/>
                  </a:cubicBezTo>
                  <a:cubicBezTo>
                    <a:pt x="347" y="111"/>
                    <a:pt x="353" y="111"/>
                    <a:pt x="357" y="107"/>
                  </a:cubicBezTo>
                  <a:cubicBezTo>
                    <a:pt x="364" y="101"/>
                    <a:pt x="371" y="95"/>
                    <a:pt x="377" y="88"/>
                  </a:cubicBezTo>
                  <a:cubicBezTo>
                    <a:pt x="378" y="88"/>
                    <a:pt x="378" y="87"/>
                    <a:pt x="379" y="87"/>
                  </a:cubicBezTo>
                  <a:cubicBezTo>
                    <a:pt x="379" y="87"/>
                    <a:pt x="379" y="87"/>
                    <a:pt x="379" y="87"/>
                  </a:cubicBezTo>
                  <a:cubicBezTo>
                    <a:pt x="379" y="87"/>
                    <a:pt x="381" y="89"/>
                    <a:pt x="381" y="89"/>
                  </a:cubicBezTo>
                  <a:cubicBezTo>
                    <a:pt x="382" y="90"/>
                    <a:pt x="383" y="91"/>
                    <a:pt x="384" y="92"/>
                  </a:cubicBezTo>
                  <a:cubicBezTo>
                    <a:pt x="391" y="100"/>
                    <a:pt x="398" y="108"/>
                    <a:pt x="404" y="117"/>
                  </a:cubicBezTo>
                  <a:cubicBezTo>
                    <a:pt x="409" y="126"/>
                    <a:pt x="415" y="136"/>
                    <a:pt x="419" y="146"/>
                  </a:cubicBezTo>
                  <a:cubicBezTo>
                    <a:pt x="420" y="147"/>
                    <a:pt x="421" y="149"/>
                    <a:pt x="421" y="151"/>
                  </a:cubicBezTo>
                  <a:cubicBezTo>
                    <a:pt x="422" y="152"/>
                    <a:pt x="422" y="153"/>
                    <a:pt x="423" y="154"/>
                  </a:cubicBezTo>
                  <a:cubicBezTo>
                    <a:pt x="423" y="155"/>
                    <a:pt x="423" y="155"/>
                    <a:pt x="423" y="155"/>
                  </a:cubicBezTo>
                  <a:cubicBezTo>
                    <a:pt x="422" y="155"/>
                    <a:pt x="422" y="155"/>
                    <a:pt x="422" y="155"/>
                  </a:cubicBezTo>
                  <a:cubicBezTo>
                    <a:pt x="413" y="158"/>
                    <a:pt x="404" y="162"/>
                    <a:pt x="396" y="165"/>
                  </a:cubicBezTo>
                  <a:cubicBezTo>
                    <a:pt x="391" y="167"/>
                    <a:pt x="387" y="172"/>
                    <a:pt x="389" y="177"/>
                  </a:cubicBezTo>
                  <a:cubicBezTo>
                    <a:pt x="393" y="192"/>
                    <a:pt x="396" y="206"/>
                    <a:pt x="397" y="221"/>
                  </a:cubicBezTo>
                  <a:cubicBezTo>
                    <a:pt x="397" y="227"/>
                    <a:pt x="401" y="231"/>
                    <a:pt x="407" y="231"/>
                  </a:cubicBezTo>
                  <a:cubicBezTo>
                    <a:pt x="417" y="231"/>
                    <a:pt x="427" y="231"/>
                    <a:pt x="437" y="231"/>
                  </a:cubicBezTo>
                  <a:cubicBezTo>
                    <a:pt x="437" y="231"/>
                    <a:pt x="437" y="231"/>
                    <a:pt x="437" y="231"/>
                  </a:cubicBezTo>
                  <a:cubicBezTo>
                    <a:pt x="437" y="232"/>
                    <a:pt x="437" y="232"/>
                    <a:pt x="437" y="232"/>
                  </a:cubicBezTo>
                  <a:cubicBezTo>
                    <a:pt x="437" y="233"/>
                    <a:pt x="437" y="234"/>
                    <a:pt x="437" y="236"/>
                  </a:cubicBezTo>
                  <a:close/>
                  <a:moveTo>
                    <a:pt x="437" y="231"/>
                  </a:moveTo>
                  <a:cubicBezTo>
                    <a:pt x="437" y="231"/>
                    <a:pt x="437" y="231"/>
                    <a:pt x="437" y="231"/>
                  </a:cubicBezTo>
                  <a:cubicBezTo>
                    <a:pt x="437" y="231"/>
                    <a:pt x="438" y="231"/>
                    <a:pt x="438" y="231"/>
                  </a:cubicBezTo>
                  <a:cubicBezTo>
                    <a:pt x="438" y="231"/>
                    <a:pt x="437" y="231"/>
                    <a:pt x="437" y="231"/>
                  </a:cubicBezTo>
                  <a:close/>
                  <a:moveTo>
                    <a:pt x="236" y="82"/>
                  </a:moveTo>
                  <a:cubicBezTo>
                    <a:pt x="197" y="80"/>
                    <a:pt x="159" y="94"/>
                    <a:pt x="130" y="120"/>
                  </a:cubicBezTo>
                  <a:cubicBezTo>
                    <a:pt x="101" y="145"/>
                    <a:pt x="83" y="182"/>
                    <a:pt x="80" y="220"/>
                  </a:cubicBezTo>
                  <a:cubicBezTo>
                    <a:pt x="77" y="259"/>
                    <a:pt x="91" y="298"/>
                    <a:pt x="116" y="328"/>
                  </a:cubicBezTo>
                  <a:cubicBezTo>
                    <a:pt x="141" y="357"/>
                    <a:pt x="177" y="375"/>
                    <a:pt x="215" y="379"/>
                  </a:cubicBezTo>
                  <a:cubicBezTo>
                    <a:pt x="220" y="380"/>
                    <a:pt x="224" y="380"/>
                    <a:pt x="229" y="380"/>
                  </a:cubicBezTo>
                  <a:cubicBezTo>
                    <a:pt x="268" y="380"/>
                    <a:pt x="305" y="364"/>
                    <a:pt x="333" y="337"/>
                  </a:cubicBezTo>
                  <a:cubicBezTo>
                    <a:pt x="361" y="310"/>
                    <a:pt x="377" y="273"/>
                    <a:pt x="378" y="234"/>
                  </a:cubicBezTo>
                  <a:cubicBezTo>
                    <a:pt x="379" y="195"/>
                    <a:pt x="364" y="157"/>
                    <a:pt x="338" y="129"/>
                  </a:cubicBezTo>
                  <a:cubicBezTo>
                    <a:pt x="312" y="101"/>
                    <a:pt x="274" y="84"/>
                    <a:pt x="236" y="82"/>
                  </a:cubicBezTo>
                  <a:close/>
                  <a:moveTo>
                    <a:pt x="355" y="260"/>
                  </a:moveTo>
                  <a:cubicBezTo>
                    <a:pt x="342" y="318"/>
                    <a:pt x="288" y="360"/>
                    <a:pt x="229" y="360"/>
                  </a:cubicBezTo>
                  <a:cubicBezTo>
                    <a:pt x="193" y="360"/>
                    <a:pt x="159" y="345"/>
                    <a:pt x="134" y="319"/>
                  </a:cubicBezTo>
                  <a:cubicBezTo>
                    <a:pt x="110" y="292"/>
                    <a:pt x="98" y="257"/>
                    <a:pt x="100" y="220"/>
                  </a:cubicBezTo>
                  <a:cubicBezTo>
                    <a:pt x="102" y="204"/>
                    <a:pt x="107" y="185"/>
                    <a:pt x="115" y="170"/>
                  </a:cubicBezTo>
                  <a:cubicBezTo>
                    <a:pt x="124" y="154"/>
                    <a:pt x="134" y="141"/>
                    <a:pt x="149" y="130"/>
                  </a:cubicBezTo>
                  <a:cubicBezTo>
                    <a:pt x="151" y="128"/>
                    <a:pt x="155" y="125"/>
                    <a:pt x="158" y="123"/>
                  </a:cubicBezTo>
                  <a:cubicBezTo>
                    <a:pt x="162" y="120"/>
                    <a:pt x="166" y="118"/>
                    <a:pt x="170" y="116"/>
                  </a:cubicBezTo>
                  <a:cubicBezTo>
                    <a:pt x="178" y="112"/>
                    <a:pt x="185" y="109"/>
                    <a:pt x="195" y="106"/>
                  </a:cubicBezTo>
                  <a:cubicBezTo>
                    <a:pt x="212" y="102"/>
                    <a:pt x="231" y="100"/>
                    <a:pt x="248" y="103"/>
                  </a:cubicBezTo>
                  <a:cubicBezTo>
                    <a:pt x="284" y="108"/>
                    <a:pt x="315" y="129"/>
                    <a:pt x="335" y="157"/>
                  </a:cubicBezTo>
                  <a:cubicBezTo>
                    <a:pt x="346" y="172"/>
                    <a:pt x="352" y="188"/>
                    <a:pt x="356" y="206"/>
                  </a:cubicBezTo>
                  <a:cubicBezTo>
                    <a:pt x="359" y="223"/>
                    <a:pt x="359" y="243"/>
                    <a:pt x="355" y="260"/>
                  </a:cubicBezTo>
                  <a:close/>
                  <a:moveTo>
                    <a:pt x="276" y="271"/>
                  </a:moveTo>
                  <a:cubicBezTo>
                    <a:pt x="275" y="267"/>
                    <a:pt x="272" y="264"/>
                    <a:pt x="269" y="264"/>
                  </a:cubicBezTo>
                  <a:cubicBezTo>
                    <a:pt x="259" y="261"/>
                    <a:pt x="249" y="259"/>
                    <a:pt x="239" y="256"/>
                  </a:cubicBezTo>
                  <a:cubicBezTo>
                    <a:pt x="227" y="253"/>
                    <a:pt x="221" y="272"/>
                    <a:pt x="234" y="275"/>
                  </a:cubicBezTo>
                  <a:cubicBezTo>
                    <a:pt x="242" y="277"/>
                    <a:pt x="249" y="279"/>
                    <a:pt x="257" y="281"/>
                  </a:cubicBezTo>
                  <a:cubicBezTo>
                    <a:pt x="260" y="298"/>
                    <a:pt x="263" y="315"/>
                    <a:pt x="265" y="332"/>
                  </a:cubicBezTo>
                  <a:cubicBezTo>
                    <a:pt x="266" y="338"/>
                    <a:pt x="273" y="341"/>
                    <a:pt x="278" y="339"/>
                  </a:cubicBezTo>
                  <a:cubicBezTo>
                    <a:pt x="283" y="338"/>
                    <a:pt x="285" y="332"/>
                    <a:pt x="285" y="327"/>
                  </a:cubicBezTo>
                  <a:cubicBezTo>
                    <a:pt x="282" y="308"/>
                    <a:pt x="279" y="289"/>
                    <a:pt x="276" y="271"/>
                  </a:cubicBezTo>
                  <a:close/>
                  <a:moveTo>
                    <a:pt x="251" y="120"/>
                  </a:moveTo>
                  <a:cubicBezTo>
                    <a:pt x="233" y="128"/>
                    <a:pt x="224" y="149"/>
                    <a:pt x="231" y="168"/>
                  </a:cubicBezTo>
                  <a:cubicBezTo>
                    <a:pt x="231" y="168"/>
                    <a:pt x="231" y="168"/>
                    <a:pt x="232" y="169"/>
                  </a:cubicBezTo>
                  <a:cubicBezTo>
                    <a:pt x="232" y="169"/>
                    <a:pt x="232" y="170"/>
                    <a:pt x="232" y="170"/>
                  </a:cubicBezTo>
                  <a:cubicBezTo>
                    <a:pt x="234" y="174"/>
                    <a:pt x="237" y="178"/>
                    <a:pt x="240" y="182"/>
                  </a:cubicBezTo>
                  <a:cubicBezTo>
                    <a:pt x="224" y="216"/>
                    <a:pt x="207" y="251"/>
                    <a:pt x="190" y="286"/>
                  </a:cubicBezTo>
                  <a:cubicBezTo>
                    <a:pt x="190" y="287"/>
                    <a:pt x="190" y="288"/>
                    <a:pt x="190" y="288"/>
                  </a:cubicBezTo>
                  <a:cubicBezTo>
                    <a:pt x="173" y="288"/>
                    <a:pt x="156" y="289"/>
                    <a:pt x="140" y="289"/>
                  </a:cubicBezTo>
                  <a:cubicBezTo>
                    <a:pt x="127" y="289"/>
                    <a:pt x="127" y="309"/>
                    <a:pt x="140" y="309"/>
                  </a:cubicBezTo>
                  <a:cubicBezTo>
                    <a:pt x="159" y="309"/>
                    <a:pt x="177" y="308"/>
                    <a:pt x="196" y="308"/>
                  </a:cubicBezTo>
                  <a:cubicBezTo>
                    <a:pt x="199" y="308"/>
                    <a:pt x="203" y="306"/>
                    <a:pt x="204" y="303"/>
                  </a:cubicBezTo>
                  <a:cubicBezTo>
                    <a:pt x="217" y="277"/>
                    <a:pt x="229" y="252"/>
                    <a:pt x="241" y="226"/>
                  </a:cubicBezTo>
                  <a:cubicBezTo>
                    <a:pt x="243" y="230"/>
                    <a:pt x="244" y="234"/>
                    <a:pt x="246" y="238"/>
                  </a:cubicBezTo>
                  <a:cubicBezTo>
                    <a:pt x="247" y="242"/>
                    <a:pt x="250" y="245"/>
                    <a:pt x="255" y="245"/>
                  </a:cubicBezTo>
                  <a:cubicBezTo>
                    <a:pt x="267" y="245"/>
                    <a:pt x="278" y="245"/>
                    <a:pt x="289" y="246"/>
                  </a:cubicBezTo>
                  <a:cubicBezTo>
                    <a:pt x="302" y="246"/>
                    <a:pt x="302" y="226"/>
                    <a:pt x="289" y="226"/>
                  </a:cubicBezTo>
                  <a:cubicBezTo>
                    <a:pt x="280" y="225"/>
                    <a:pt x="271" y="225"/>
                    <a:pt x="262" y="225"/>
                  </a:cubicBezTo>
                  <a:cubicBezTo>
                    <a:pt x="259" y="218"/>
                    <a:pt x="257" y="211"/>
                    <a:pt x="254" y="204"/>
                  </a:cubicBezTo>
                  <a:cubicBezTo>
                    <a:pt x="253" y="204"/>
                    <a:pt x="253" y="203"/>
                    <a:pt x="253" y="202"/>
                  </a:cubicBezTo>
                  <a:cubicBezTo>
                    <a:pt x="254" y="199"/>
                    <a:pt x="255" y="196"/>
                    <a:pt x="257" y="193"/>
                  </a:cubicBezTo>
                  <a:cubicBezTo>
                    <a:pt x="257" y="192"/>
                    <a:pt x="258" y="191"/>
                    <a:pt x="258" y="191"/>
                  </a:cubicBezTo>
                  <a:cubicBezTo>
                    <a:pt x="267" y="193"/>
                    <a:pt x="276" y="192"/>
                    <a:pt x="284" y="187"/>
                  </a:cubicBezTo>
                  <a:cubicBezTo>
                    <a:pt x="293" y="183"/>
                    <a:pt x="299" y="175"/>
                    <a:pt x="302" y="166"/>
                  </a:cubicBezTo>
                  <a:cubicBezTo>
                    <a:pt x="306" y="157"/>
                    <a:pt x="304" y="146"/>
                    <a:pt x="300" y="137"/>
                  </a:cubicBezTo>
                  <a:cubicBezTo>
                    <a:pt x="292" y="119"/>
                    <a:pt x="268" y="112"/>
                    <a:pt x="251" y="120"/>
                  </a:cubicBezTo>
                  <a:close/>
                  <a:moveTo>
                    <a:pt x="276" y="169"/>
                  </a:moveTo>
                  <a:cubicBezTo>
                    <a:pt x="271" y="173"/>
                    <a:pt x="265" y="173"/>
                    <a:pt x="260" y="171"/>
                  </a:cubicBezTo>
                  <a:cubicBezTo>
                    <a:pt x="256" y="169"/>
                    <a:pt x="252" y="166"/>
                    <a:pt x="250" y="161"/>
                  </a:cubicBezTo>
                  <a:cubicBezTo>
                    <a:pt x="247" y="152"/>
                    <a:pt x="250" y="143"/>
                    <a:pt x="259" y="138"/>
                  </a:cubicBezTo>
                  <a:cubicBezTo>
                    <a:pt x="267" y="134"/>
                    <a:pt x="277" y="137"/>
                    <a:pt x="282" y="145"/>
                  </a:cubicBezTo>
                  <a:cubicBezTo>
                    <a:pt x="287" y="153"/>
                    <a:pt x="284" y="164"/>
                    <a:pt x="276" y="169"/>
                  </a:cubicBezTo>
                  <a:close/>
                  <a:moveTo>
                    <a:pt x="157" y="278"/>
                  </a:moveTo>
                  <a:cubicBezTo>
                    <a:pt x="159" y="279"/>
                    <a:pt x="162" y="280"/>
                    <a:pt x="165" y="280"/>
                  </a:cubicBezTo>
                  <a:cubicBezTo>
                    <a:pt x="173" y="280"/>
                    <a:pt x="179" y="276"/>
                    <a:pt x="183" y="269"/>
                  </a:cubicBezTo>
                  <a:cubicBezTo>
                    <a:pt x="190" y="254"/>
                    <a:pt x="190" y="254"/>
                    <a:pt x="190" y="254"/>
                  </a:cubicBezTo>
                  <a:cubicBezTo>
                    <a:pt x="192" y="249"/>
                    <a:pt x="192" y="244"/>
                    <a:pt x="191" y="239"/>
                  </a:cubicBezTo>
                  <a:cubicBezTo>
                    <a:pt x="189" y="234"/>
                    <a:pt x="186" y="230"/>
                    <a:pt x="181" y="228"/>
                  </a:cubicBezTo>
                  <a:cubicBezTo>
                    <a:pt x="156" y="216"/>
                    <a:pt x="156" y="216"/>
                    <a:pt x="156" y="216"/>
                  </a:cubicBezTo>
                  <a:cubicBezTo>
                    <a:pt x="154" y="215"/>
                    <a:pt x="151" y="214"/>
                    <a:pt x="148" y="214"/>
                  </a:cubicBezTo>
                  <a:cubicBezTo>
                    <a:pt x="140" y="214"/>
                    <a:pt x="134" y="218"/>
                    <a:pt x="130" y="225"/>
                  </a:cubicBezTo>
                  <a:cubicBezTo>
                    <a:pt x="123" y="240"/>
                    <a:pt x="123" y="240"/>
                    <a:pt x="123" y="240"/>
                  </a:cubicBezTo>
                  <a:cubicBezTo>
                    <a:pt x="118" y="250"/>
                    <a:pt x="122" y="261"/>
                    <a:pt x="132" y="266"/>
                  </a:cubicBezTo>
                  <a:lnTo>
                    <a:pt x="157" y="278"/>
                  </a:lnTo>
                  <a:close/>
                  <a:moveTo>
                    <a:pt x="148" y="234"/>
                  </a:moveTo>
                  <a:cubicBezTo>
                    <a:pt x="172" y="246"/>
                    <a:pt x="172" y="246"/>
                    <a:pt x="172" y="246"/>
                  </a:cubicBezTo>
                  <a:cubicBezTo>
                    <a:pt x="165" y="260"/>
                    <a:pt x="165" y="260"/>
                    <a:pt x="165" y="260"/>
                  </a:cubicBezTo>
                  <a:cubicBezTo>
                    <a:pt x="141" y="248"/>
                    <a:pt x="141" y="248"/>
                    <a:pt x="141" y="248"/>
                  </a:cubicBezTo>
                  <a:lnTo>
                    <a:pt x="148" y="234"/>
                  </a:lnTo>
                  <a:close/>
                  <a:moveTo>
                    <a:pt x="169" y="220"/>
                  </a:moveTo>
                  <a:cubicBezTo>
                    <a:pt x="171" y="221"/>
                    <a:pt x="174" y="222"/>
                    <a:pt x="176" y="223"/>
                  </a:cubicBezTo>
                  <a:cubicBezTo>
                    <a:pt x="178" y="224"/>
                    <a:pt x="180" y="225"/>
                    <a:pt x="183" y="224"/>
                  </a:cubicBezTo>
                  <a:cubicBezTo>
                    <a:pt x="185" y="223"/>
                    <a:pt x="187" y="222"/>
                    <a:pt x="188" y="220"/>
                  </a:cubicBezTo>
                  <a:cubicBezTo>
                    <a:pt x="189" y="218"/>
                    <a:pt x="189" y="217"/>
                    <a:pt x="189" y="215"/>
                  </a:cubicBezTo>
                  <a:cubicBezTo>
                    <a:pt x="194" y="210"/>
                    <a:pt x="199" y="206"/>
                    <a:pt x="204" y="201"/>
                  </a:cubicBezTo>
                  <a:cubicBezTo>
                    <a:pt x="208" y="202"/>
                    <a:pt x="213" y="204"/>
                    <a:pt x="217" y="206"/>
                  </a:cubicBezTo>
                  <a:cubicBezTo>
                    <a:pt x="222" y="207"/>
                    <a:pt x="228" y="204"/>
                    <a:pt x="229" y="199"/>
                  </a:cubicBezTo>
                  <a:cubicBezTo>
                    <a:pt x="231" y="193"/>
                    <a:pt x="228" y="188"/>
                    <a:pt x="223" y="186"/>
                  </a:cubicBezTo>
                  <a:cubicBezTo>
                    <a:pt x="216" y="184"/>
                    <a:pt x="210" y="182"/>
                    <a:pt x="204" y="180"/>
                  </a:cubicBezTo>
                  <a:cubicBezTo>
                    <a:pt x="201" y="179"/>
                    <a:pt x="197" y="180"/>
                    <a:pt x="194" y="183"/>
                  </a:cubicBezTo>
                  <a:cubicBezTo>
                    <a:pt x="187" y="190"/>
                    <a:pt x="179" y="197"/>
                    <a:pt x="172" y="204"/>
                  </a:cubicBezTo>
                  <a:cubicBezTo>
                    <a:pt x="172" y="204"/>
                    <a:pt x="171" y="204"/>
                    <a:pt x="171" y="204"/>
                  </a:cubicBezTo>
                  <a:cubicBezTo>
                    <a:pt x="169" y="205"/>
                    <a:pt x="167" y="206"/>
                    <a:pt x="166" y="208"/>
                  </a:cubicBezTo>
                  <a:cubicBezTo>
                    <a:pt x="165" y="210"/>
                    <a:pt x="164" y="213"/>
                    <a:pt x="165" y="215"/>
                  </a:cubicBezTo>
                  <a:cubicBezTo>
                    <a:pt x="166" y="217"/>
                    <a:pt x="167" y="219"/>
                    <a:pt x="169" y="220"/>
                  </a:cubicBezTo>
                  <a:close/>
                </a:path>
              </a:pathLst>
            </a:custGeom>
            <a:solidFill>
              <a:schemeClr val="tx1">
                <a:alpha val="75000"/>
              </a:schemeClr>
            </a:solidFill>
            <a:ln>
              <a:noFill/>
            </a:ln>
          </p:spPr>
          <p:txBody>
            <a:bodyPr vert="horz" wrap="square" lIns="67232" tIns="33616" rIns="67232" bIns="33616" numCol="1" anchor="t" anchorCtr="0" compatLnSpc="1">
              <a:prstTxWarp prst="textNoShape">
                <a:avLst/>
              </a:prstTxWarp>
            </a:bodyPr>
            <a:lstStyle/>
            <a:p>
              <a:endParaRPr lang="en-US" sz="1324"/>
            </a:p>
          </p:txBody>
        </p:sp>
      </p:grpSp>
      <p:grpSp>
        <p:nvGrpSpPr>
          <p:cNvPr id="36" name="Group 35"/>
          <p:cNvGrpSpPr/>
          <p:nvPr/>
        </p:nvGrpSpPr>
        <p:grpSpPr>
          <a:xfrm>
            <a:off x="5957286" y="1566165"/>
            <a:ext cx="2806816" cy="2011311"/>
            <a:chOff x="8115772" y="2135187"/>
            <a:chExt cx="3817465" cy="2735522"/>
          </a:xfrm>
        </p:grpSpPr>
        <p:sp>
          <p:nvSpPr>
            <p:cNvPr id="34" name="Freeform 13"/>
            <p:cNvSpPr>
              <a:spLocks noEditPoints="1"/>
            </p:cNvSpPr>
            <p:nvPr/>
          </p:nvSpPr>
          <p:spPr bwMode="auto">
            <a:xfrm>
              <a:off x="9291079" y="2135187"/>
              <a:ext cx="1466850" cy="1166812"/>
            </a:xfrm>
            <a:custGeom>
              <a:avLst/>
              <a:gdLst>
                <a:gd name="T0" fmla="*/ 337 w 422"/>
                <a:gd name="T1" fmla="*/ 40 h 336"/>
                <a:gd name="T2" fmla="*/ 261 w 422"/>
                <a:gd name="T3" fmla="*/ 30 h 336"/>
                <a:gd name="T4" fmla="*/ 132 w 422"/>
                <a:gd name="T5" fmla="*/ 24 h 336"/>
                <a:gd name="T6" fmla="*/ 91 w 422"/>
                <a:gd name="T7" fmla="*/ 73 h 336"/>
                <a:gd name="T8" fmla="*/ 91 w 422"/>
                <a:gd name="T9" fmla="*/ 254 h 336"/>
                <a:gd name="T10" fmla="*/ 152 w 422"/>
                <a:gd name="T11" fmla="*/ 254 h 336"/>
                <a:gd name="T12" fmla="*/ 152 w 422"/>
                <a:gd name="T13" fmla="*/ 317 h 336"/>
                <a:gd name="T14" fmla="*/ 174 w 422"/>
                <a:gd name="T15" fmla="*/ 336 h 336"/>
                <a:gd name="T16" fmla="*/ 249 w 422"/>
                <a:gd name="T17" fmla="*/ 336 h 336"/>
                <a:gd name="T18" fmla="*/ 268 w 422"/>
                <a:gd name="T19" fmla="*/ 315 h 336"/>
                <a:gd name="T20" fmla="*/ 268 w 422"/>
                <a:gd name="T21" fmla="*/ 254 h 336"/>
                <a:gd name="T22" fmla="*/ 395 w 422"/>
                <a:gd name="T23" fmla="*/ 228 h 336"/>
                <a:gd name="T24" fmla="*/ 356 w 422"/>
                <a:gd name="T25" fmla="*/ 77 h 336"/>
                <a:gd name="T26" fmla="*/ 250 w 422"/>
                <a:gd name="T27" fmla="*/ 318 h 336"/>
                <a:gd name="T28" fmla="*/ 250 w 422"/>
                <a:gd name="T29" fmla="*/ 318 h 336"/>
                <a:gd name="T30" fmla="*/ 250 w 422"/>
                <a:gd name="T31" fmla="*/ 317 h 336"/>
                <a:gd name="T32" fmla="*/ 259 w 422"/>
                <a:gd name="T33" fmla="*/ 189 h 336"/>
                <a:gd name="T34" fmla="*/ 250 w 422"/>
                <a:gd name="T35" fmla="*/ 311 h 336"/>
                <a:gd name="T36" fmla="*/ 250 w 422"/>
                <a:gd name="T37" fmla="*/ 317 h 336"/>
                <a:gd name="T38" fmla="*/ 249 w 422"/>
                <a:gd name="T39" fmla="*/ 317 h 336"/>
                <a:gd name="T40" fmla="*/ 188 w 422"/>
                <a:gd name="T41" fmla="*/ 317 h 336"/>
                <a:gd name="T42" fmla="*/ 172 w 422"/>
                <a:gd name="T43" fmla="*/ 317 h 336"/>
                <a:gd name="T44" fmla="*/ 170 w 422"/>
                <a:gd name="T45" fmla="*/ 318 h 336"/>
                <a:gd name="T46" fmla="*/ 170 w 422"/>
                <a:gd name="T47" fmla="*/ 317 h 336"/>
                <a:gd name="T48" fmla="*/ 170 w 422"/>
                <a:gd name="T49" fmla="*/ 315 h 336"/>
                <a:gd name="T50" fmla="*/ 170 w 422"/>
                <a:gd name="T51" fmla="*/ 276 h 336"/>
                <a:gd name="T52" fmla="*/ 170 w 422"/>
                <a:gd name="T53" fmla="*/ 198 h 336"/>
                <a:gd name="T54" fmla="*/ 161 w 422"/>
                <a:gd name="T55" fmla="*/ 189 h 336"/>
                <a:gd name="T56" fmla="*/ 209 w 422"/>
                <a:gd name="T57" fmla="*/ 131 h 336"/>
                <a:gd name="T58" fmla="*/ 280 w 422"/>
                <a:gd name="T59" fmla="*/ 189 h 336"/>
                <a:gd name="T60" fmla="*/ 331 w 422"/>
                <a:gd name="T61" fmla="*/ 235 h 336"/>
                <a:gd name="T62" fmla="*/ 268 w 422"/>
                <a:gd name="T63" fmla="*/ 220 h 336"/>
                <a:gd name="T64" fmla="*/ 304 w 422"/>
                <a:gd name="T65" fmla="*/ 208 h 336"/>
                <a:gd name="T66" fmla="*/ 224 w 422"/>
                <a:gd name="T67" fmla="*/ 118 h 336"/>
                <a:gd name="T68" fmla="*/ 204 w 422"/>
                <a:gd name="T69" fmla="*/ 111 h 336"/>
                <a:gd name="T70" fmla="*/ 109 w 422"/>
                <a:gd name="T71" fmla="*/ 192 h 336"/>
                <a:gd name="T72" fmla="*/ 152 w 422"/>
                <a:gd name="T73" fmla="*/ 208 h 336"/>
                <a:gd name="T74" fmla="*/ 91 w 422"/>
                <a:gd name="T75" fmla="*/ 236 h 336"/>
                <a:gd name="T76" fmla="*/ 91 w 422"/>
                <a:gd name="T77" fmla="*/ 91 h 336"/>
                <a:gd name="T78" fmla="*/ 121 w 422"/>
                <a:gd name="T79" fmla="*/ 97 h 336"/>
                <a:gd name="T80" fmla="*/ 193 w 422"/>
                <a:gd name="T81" fmla="*/ 18 h 336"/>
                <a:gd name="T82" fmla="*/ 253 w 422"/>
                <a:gd name="T83" fmla="*/ 49 h 336"/>
                <a:gd name="T84" fmla="*/ 265 w 422"/>
                <a:gd name="T85" fmla="*/ 50 h 336"/>
                <a:gd name="T86" fmla="*/ 338 w 422"/>
                <a:gd name="T87" fmla="*/ 84 h 336"/>
                <a:gd name="T88" fmla="*/ 345 w 422"/>
                <a:gd name="T89" fmla="*/ 93 h 336"/>
                <a:gd name="T90" fmla="*/ 331 w 422"/>
                <a:gd name="T91" fmla="*/ 235 h 336"/>
                <a:gd name="T92" fmla="*/ 136 w 422"/>
                <a:gd name="T93" fmla="*/ 82 h 336"/>
                <a:gd name="T94" fmla="*/ 155 w 422"/>
                <a:gd name="T95" fmla="*/ 82 h 336"/>
                <a:gd name="T96" fmla="*/ 187 w 422"/>
                <a:gd name="T97" fmla="*/ 33 h 336"/>
                <a:gd name="T98" fmla="*/ 48 w 422"/>
                <a:gd name="T99" fmla="*/ 120 h 336"/>
                <a:gd name="T100" fmla="*/ 62 w 422"/>
                <a:gd name="T101" fmla="*/ 133 h 336"/>
                <a:gd name="T102" fmla="*/ 90 w 422"/>
                <a:gd name="T103" fmla="*/ 101 h 336"/>
                <a:gd name="T104" fmla="*/ 269 w 422"/>
                <a:gd name="T105" fmla="*/ 60 h 336"/>
                <a:gd name="T106" fmla="*/ 282 w 422"/>
                <a:gd name="T107" fmla="*/ 73 h 336"/>
                <a:gd name="T108" fmla="*/ 301 w 422"/>
                <a:gd name="T109" fmla="*/ 52 h 336"/>
                <a:gd name="T110" fmla="*/ 216 w 422"/>
                <a:gd name="T111" fmla="*/ 35 h 336"/>
                <a:gd name="T112" fmla="*/ 211 w 422"/>
                <a:gd name="T113" fmla="*/ 34 h 336"/>
                <a:gd name="T114" fmla="*/ 202 w 422"/>
                <a:gd name="T115" fmla="*/ 41 h 336"/>
                <a:gd name="T116" fmla="*/ 205 w 422"/>
                <a:gd name="T117" fmla="*/ 50 h 336"/>
                <a:gd name="T118" fmla="*/ 211 w 422"/>
                <a:gd name="T119" fmla="*/ 53 h 336"/>
                <a:gd name="T120" fmla="*/ 218 w 422"/>
                <a:gd name="T121" fmla="*/ 52 h 336"/>
                <a:gd name="T122" fmla="*/ 222 w 422"/>
                <a:gd name="T123" fmla="*/ 39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2" h="336">
                  <a:moveTo>
                    <a:pt x="356" y="77"/>
                  </a:moveTo>
                  <a:cubicBezTo>
                    <a:pt x="354" y="63"/>
                    <a:pt x="347" y="50"/>
                    <a:pt x="337" y="40"/>
                  </a:cubicBezTo>
                  <a:cubicBezTo>
                    <a:pt x="325" y="29"/>
                    <a:pt x="309" y="22"/>
                    <a:pt x="292" y="22"/>
                  </a:cubicBezTo>
                  <a:cubicBezTo>
                    <a:pt x="281" y="22"/>
                    <a:pt x="271" y="25"/>
                    <a:pt x="261" y="30"/>
                  </a:cubicBezTo>
                  <a:cubicBezTo>
                    <a:pt x="244" y="11"/>
                    <a:pt x="220" y="0"/>
                    <a:pt x="193" y="0"/>
                  </a:cubicBezTo>
                  <a:cubicBezTo>
                    <a:pt x="170" y="0"/>
                    <a:pt x="148" y="9"/>
                    <a:pt x="132" y="24"/>
                  </a:cubicBezTo>
                  <a:cubicBezTo>
                    <a:pt x="117" y="38"/>
                    <a:pt x="108" y="55"/>
                    <a:pt x="104" y="74"/>
                  </a:cubicBezTo>
                  <a:cubicBezTo>
                    <a:pt x="100" y="73"/>
                    <a:pt x="95" y="73"/>
                    <a:pt x="91" y="73"/>
                  </a:cubicBezTo>
                  <a:cubicBezTo>
                    <a:pt x="41" y="73"/>
                    <a:pt x="0" y="113"/>
                    <a:pt x="0" y="163"/>
                  </a:cubicBezTo>
                  <a:cubicBezTo>
                    <a:pt x="0" y="213"/>
                    <a:pt x="41" y="254"/>
                    <a:pt x="91" y="254"/>
                  </a:cubicBezTo>
                  <a:cubicBezTo>
                    <a:pt x="91" y="254"/>
                    <a:pt x="91" y="254"/>
                    <a:pt x="91" y="254"/>
                  </a:cubicBezTo>
                  <a:cubicBezTo>
                    <a:pt x="152" y="254"/>
                    <a:pt x="152" y="254"/>
                    <a:pt x="152" y="254"/>
                  </a:cubicBezTo>
                  <a:cubicBezTo>
                    <a:pt x="152" y="273"/>
                    <a:pt x="152" y="292"/>
                    <a:pt x="152" y="311"/>
                  </a:cubicBezTo>
                  <a:cubicBezTo>
                    <a:pt x="152" y="313"/>
                    <a:pt x="152" y="315"/>
                    <a:pt x="152" y="317"/>
                  </a:cubicBezTo>
                  <a:cubicBezTo>
                    <a:pt x="152" y="326"/>
                    <a:pt x="157" y="332"/>
                    <a:pt x="165" y="335"/>
                  </a:cubicBezTo>
                  <a:cubicBezTo>
                    <a:pt x="168" y="336"/>
                    <a:pt x="171" y="336"/>
                    <a:pt x="174" y="336"/>
                  </a:cubicBezTo>
                  <a:cubicBezTo>
                    <a:pt x="179" y="336"/>
                    <a:pt x="183" y="336"/>
                    <a:pt x="187" y="336"/>
                  </a:cubicBezTo>
                  <a:cubicBezTo>
                    <a:pt x="208" y="336"/>
                    <a:pt x="228" y="336"/>
                    <a:pt x="249" y="336"/>
                  </a:cubicBezTo>
                  <a:cubicBezTo>
                    <a:pt x="256" y="336"/>
                    <a:pt x="263" y="332"/>
                    <a:pt x="266" y="326"/>
                  </a:cubicBezTo>
                  <a:cubicBezTo>
                    <a:pt x="268" y="323"/>
                    <a:pt x="268" y="319"/>
                    <a:pt x="268" y="315"/>
                  </a:cubicBezTo>
                  <a:cubicBezTo>
                    <a:pt x="268" y="308"/>
                    <a:pt x="268" y="300"/>
                    <a:pt x="268" y="292"/>
                  </a:cubicBezTo>
                  <a:cubicBezTo>
                    <a:pt x="268" y="280"/>
                    <a:pt x="268" y="267"/>
                    <a:pt x="268" y="254"/>
                  </a:cubicBezTo>
                  <a:cubicBezTo>
                    <a:pt x="331" y="254"/>
                    <a:pt x="331" y="254"/>
                    <a:pt x="331" y="254"/>
                  </a:cubicBezTo>
                  <a:cubicBezTo>
                    <a:pt x="356" y="254"/>
                    <a:pt x="378" y="245"/>
                    <a:pt x="395" y="228"/>
                  </a:cubicBezTo>
                  <a:cubicBezTo>
                    <a:pt x="413" y="211"/>
                    <a:pt x="422" y="188"/>
                    <a:pt x="422" y="164"/>
                  </a:cubicBezTo>
                  <a:cubicBezTo>
                    <a:pt x="422" y="123"/>
                    <a:pt x="395" y="87"/>
                    <a:pt x="356" y="77"/>
                  </a:cubicBezTo>
                  <a:close/>
                  <a:moveTo>
                    <a:pt x="250" y="318"/>
                  </a:moveTo>
                  <a:cubicBezTo>
                    <a:pt x="249" y="318"/>
                    <a:pt x="249" y="318"/>
                    <a:pt x="250" y="318"/>
                  </a:cubicBezTo>
                  <a:cubicBezTo>
                    <a:pt x="250" y="318"/>
                    <a:pt x="250" y="318"/>
                    <a:pt x="250" y="318"/>
                  </a:cubicBezTo>
                  <a:close/>
                  <a:moveTo>
                    <a:pt x="250" y="318"/>
                  </a:moveTo>
                  <a:cubicBezTo>
                    <a:pt x="250" y="318"/>
                    <a:pt x="250" y="318"/>
                    <a:pt x="250" y="318"/>
                  </a:cubicBezTo>
                  <a:cubicBezTo>
                    <a:pt x="250" y="317"/>
                    <a:pt x="250" y="317"/>
                    <a:pt x="250" y="317"/>
                  </a:cubicBezTo>
                  <a:cubicBezTo>
                    <a:pt x="250" y="317"/>
                    <a:pt x="250" y="317"/>
                    <a:pt x="250" y="318"/>
                  </a:cubicBezTo>
                  <a:close/>
                  <a:moveTo>
                    <a:pt x="259" y="189"/>
                  </a:moveTo>
                  <a:cubicBezTo>
                    <a:pt x="254" y="189"/>
                    <a:pt x="250" y="193"/>
                    <a:pt x="250" y="198"/>
                  </a:cubicBezTo>
                  <a:cubicBezTo>
                    <a:pt x="250" y="236"/>
                    <a:pt x="250" y="274"/>
                    <a:pt x="250" y="311"/>
                  </a:cubicBezTo>
                  <a:cubicBezTo>
                    <a:pt x="250" y="313"/>
                    <a:pt x="250" y="315"/>
                    <a:pt x="250" y="317"/>
                  </a:cubicBezTo>
                  <a:cubicBezTo>
                    <a:pt x="250" y="317"/>
                    <a:pt x="250" y="317"/>
                    <a:pt x="250" y="317"/>
                  </a:cubicBezTo>
                  <a:cubicBezTo>
                    <a:pt x="250" y="317"/>
                    <a:pt x="250" y="317"/>
                    <a:pt x="250" y="317"/>
                  </a:cubicBezTo>
                  <a:cubicBezTo>
                    <a:pt x="249" y="317"/>
                    <a:pt x="249" y="317"/>
                    <a:pt x="249" y="317"/>
                  </a:cubicBezTo>
                  <a:cubicBezTo>
                    <a:pt x="241" y="317"/>
                    <a:pt x="233" y="317"/>
                    <a:pt x="225" y="317"/>
                  </a:cubicBezTo>
                  <a:cubicBezTo>
                    <a:pt x="213" y="317"/>
                    <a:pt x="201" y="317"/>
                    <a:pt x="188" y="317"/>
                  </a:cubicBezTo>
                  <a:cubicBezTo>
                    <a:pt x="184" y="317"/>
                    <a:pt x="179" y="317"/>
                    <a:pt x="175" y="317"/>
                  </a:cubicBezTo>
                  <a:cubicBezTo>
                    <a:pt x="174" y="317"/>
                    <a:pt x="173" y="317"/>
                    <a:pt x="172" y="317"/>
                  </a:cubicBezTo>
                  <a:cubicBezTo>
                    <a:pt x="171" y="317"/>
                    <a:pt x="171" y="317"/>
                    <a:pt x="171" y="317"/>
                  </a:cubicBezTo>
                  <a:cubicBezTo>
                    <a:pt x="171" y="317"/>
                    <a:pt x="170" y="318"/>
                    <a:pt x="170" y="318"/>
                  </a:cubicBezTo>
                  <a:cubicBezTo>
                    <a:pt x="170" y="318"/>
                    <a:pt x="170" y="317"/>
                    <a:pt x="170" y="317"/>
                  </a:cubicBezTo>
                  <a:cubicBezTo>
                    <a:pt x="170" y="317"/>
                    <a:pt x="170" y="317"/>
                    <a:pt x="170" y="317"/>
                  </a:cubicBezTo>
                  <a:cubicBezTo>
                    <a:pt x="170" y="317"/>
                    <a:pt x="170" y="317"/>
                    <a:pt x="170" y="317"/>
                  </a:cubicBezTo>
                  <a:cubicBezTo>
                    <a:pt x="170" y="317"/>
                    <a:pt x="170" y="316"/>
                    <a:pt x="170" y="315"/>
                  </a:cubicBezTo>
                  <a:cubicBezTo>
                    <a:pt x="170" y="313"/>
                    <a:pt x="170" y="310"/>
                    <a:pt x="170" y="307"/>
                  </a:cubicBezTo>
                  <a:cubicBezTo>
                    <a:pt x="170" y="296"/>
                    <a:pt x="170" y="286"/>
                    <a:pt x="170" y="276"/>
                  </a:cubicBezTo>
                  <a:cubicBezTo>
                    <a:pt x="170" y="253"/>
                    <a:pt x="170" y="230"/>
                    <a:pt x="170" y="208"/>
                  </a:cubicBezTo>
                  <a:cubicBezTo>
                    <a:pt x="170" y="205"/>
                    <a:pt x="170" y="202"/>
                    <a:pt x="170" y="198"/>
                  </a:cubicBezTo>
                  <a:cubicBezTo>
                    <a:pt x="170" y="196"/>
                    <a:pt x="169" y="193"/>
                    <a:pt x="168" y="192"/>
                  </a:cubicBezTo>
                  <a:cubicBezTo>
                    <a:pt x="166" y="190"/>
                    <a:pt x="164" y="189"/>
                    <a:pt x="161" y="189"/>
                  </a:cubicBezTo>
                  <a:cubicBezTo>
                    <a:pt x="154" y="189"/>
                    <a:pt x="147" y="189"/>
                    <a:pt x="140" y="189"/>
                  </a:cubicBezTo>
                  <a:cubicBezTo>
                    <a:pt x="163" y="170"/>
                    <a:pt x="186" y="150"/>
                    <a:pt x="209" y="131"/>
                  </a:cubicBezTo>
                  <a:cubicBezTo>
                    <a:pt x="209" y="131"/>
                    <a:pt x="210" y="130"/>
                    <a:pt x="210" y="130"/>
                  </a:cubicBezTo>
                  <a:cubicBezTo>
                    <a:pt x="233" y="150"/>
                    <a:pt x="256" y="169"/>
                    <a:pt x="280" y="189"/>
                  </a:cubicBezTo>
                  <a:cubicBezTo>
                    <a:pt x="273" y="189"/>
                    <a:pt x="266" y="189"/>
                    <a:pt x="259" y="189"/>
                  </a:cubicBezTo>
                  <a:close/>
                  <a:moveTo>
                    <a:pt x="331" y="235"/>
                  </a:moveTo>
                  <a:cubicBezTo>
                    <a:pt x="268" y="235"/>
                    <a:pt x="268" y="235"/>
                    <a:pt x="268" y="235"/>
                  </a:cubicBezTo>
                  <a:cubicBezTo>
                    <a:pt x="268" y="230"/>
                    <a:pt x="268" y="225"/>
                    <a:pt x="268" y="220"/>
                  </a:cubicBezTo>
                  <a:cubicBezTo>
                    <a:pt x="268" y="216"/>
                    <a:pt x="268" y="212"/>
                    <a:pt x="268" y="208"/>
                  </a:cubicBezTo>
                  <a:cubicBezTo>
                    <a:pt x="280" y="208"/>
                    <a:pt x="292" y="208"/>
                    <a:pt x="304" y="208"/>
                  </a:cubicBezTo>
                  <a:cubicBezTo>
                    <a:pt x="312" y="208"/>
                    <a:pt x="317" y="197"/>
                    <a:pt x="311" y="192"/>
                  </a:cubicBezTo>
                  <a:cubicBezTo>
                    <a:pt x="282" y="167"/>
                    <a:pt x="253" y="142"/>
                    <a:pt x="224" y="118"/>
                  </a:cubicBezTo>
                  <a:cubicBezTo>
                    <a:pt x="222" y="116"/>
                    <a:pt x="219" y="113"/>
                    <a:pt x="217" y="111"/>
                  </a:cubicBezTo>
                  <a:cubicBezTo>
                    <a:pt x="213" y="108"/>
                    <a:pt x="208" y="108"/>
                    <a:pt x="204" y="111"/>
                  </a:cubicBezTo>
                  <a:cubicBezTo>
                    <a:pt x="175" y="136"/>
                    <a:pt x="146" y="160"/>
                    <a:pt x="117" y="185"/>
                  </a:cubicBezTo>
                  <a:cubicBezTo>
                    <a:pt x="114" y="187"/>
                    <a:pt x="112" y="190"/>
                    <a:pt x="109" y="192"/>
                  </a:cubicBezTo>
                  <a:cubicBezTo>
                    <a:pt x="103" y="197"/>
                    <a:pt x="108" y="208"/>
                    <a:pt x="115" y="208"/>
                  </a:cubicBezTo>
                  <a:cubicBezTo>
                    <a:pt x="128" y="208"/>
                    <a:pt x="140" y="208"/>
                    <a:pt x="152" y="208"/>
                  </a:cubicBezTo>
                  <a:cubicBezTo>
                    <a:pt x="152" y="217"/>
                    <a:pt x="152" y="226"/>
                    <a:pt x="152" y="236"/>
                  </a:cubicBezTo>
                  <a:cubicBezTo>
                    <a:pt x="91" y="236"/>
                    <a:pt x="91" y="236"/>
                    <a:pt x="91" y="236"/>
                  </a:cubicBezTo>
                  <a:cubicBezTo>
                    <a:pt x="51" y="236"/>
                    <a:pt x="19" y="203"/>
                    <a:pt x="19" y="163"/>
                  </a:cubicBezTo>
                  <a:cubicBezTo>
                    <a:pt x="19" y="124"/>
                    <a:pt x="51" y="91"/>
                    <a:pt x="91" y="91"/>
                  </a:cubicBezTo>
                  <a:cubicBezTo>
                    <a:pt x="97" y="91"/>
                    <a:pt x="104" y="92"/>
                    <a:pt x="110" y="94"/>
                  </a:cubicBezTo>
                  <a:cubicBezTo>
                    <a:pt x="121" y="97"/>
                    <a:pt x="121" y="97"/>
                    <a:pt x="121" y="97"/>
                  </a:cubicBezTo>
                  <a:cubicBezTo>
                    <a:pt x="121" y="86"/>
                    <a:pt x="121" y="86"/>
                    <a:pt x="121" y="86"/>
                  </a:cubicBezTo>
                  <a:cubicBezTo>
                    <a:pt x="124" y="48"/>
                    <a:pt x="156" y="18"/>
                    <a:pt x="193" y="18"/>
                  </a:cubicBezTo>
                  <a:cubicBezTo>
                    <a:pt x="216" y="18"/>
                    <a:pt x="238" y="29"/>
                    <a:pt x="251" y="47"/>
                  </a:cubicBezTo>
                  <a:cubicBezTo>
                    <a:pt x="253" y="49"/>
                    <a:pt x="253" y="49"/>
                    <a:pt x="253" y="49"/>
                  </a:cubicBezTo>
                  <a:cubicBezTo>
                    <a:pt x="261" y="53"/>
                    <a:pt x="261" y="53"/>
                    <a:pt x="261" y="53"/>
                  </a:cubicBezTo>
                  <a:cubicBezTo>
                    <a:pt x="265" y="50"/>
                    <a:pt x="265" y="50"/>
                    <a:pt x="265" y="50"/>
                  </a:cubicBezTo>
                  <a:cubicBezTo>
                    <a:pt x="273" y="44"/>
                    <a:pt x="282" y="41"/>
                    <a:pt x="292" y="41"/>
                  </a:cubicBezTo>
                  <a:cubicBezTo>
                    <a:pt x="317" y="41"/>
                    <a:pt x="337" y="60"/>
                    <a:pt x="338" y="84"/>
                  </a:cubicBezTo>
                  <a:cubicBezTo>
                    <a:pt x="338" y="92"/>
                    <a:pt x="338" y="92"/>
                    <a:pt x="338" y="92"/>
                  </a:cubicBezTo>
                  <a:cubicBezTo>
                    <a:pt x="345" y="93"/>
                    <a:pt x="345" y="93"/>
                    <a:pt x="345" y="93"/>
                  </a:cubicBezTo>
                  <a:cubicBezTo>
                    <a:pt x="379" y="100"/>
                    <a:pt x="404" y="130"/>
                    <a:pt x="404" y="164"/>
                  </a:cubicBezTo>
                  <a:cubicBezTo>
                    <a:pt x="404" y="203"/>
                    <a:pt x="371" y="235"/>
                    <a:pt x="331" y="235"/>
                  </a:cubicBezTo>
                  <a:close/>
                  <a:moveTo>
                    <a:pt x="187" y="33"/>
                  </a:moveTo>
                  <a:cubicBezTo>
                    <a:pt x="159" y="33"/>
                    <a:pt x="139" y="55"/>
                    <a:pt x="136" y="82"/>
                  </a:cubicBezTo>
                  <a:cubicBezTo>
                    <a:pt x="136" y="87"/>
                    <a:pt x="141" y="91"/>
                    <a:pt x="146" y="91"/>
                  </a:cubicBezTo>
                  <a:cubicBezTo>
                    <a:pt x="151" y="91"/>
                    <a:pt x="155" y="87"/>
                    <a:pt x="155" y="82"/>
                  </a:cubicBezTo>
                  <a:cubicBezTo>
                    <a:pt x="156" y="65"/>
                    <a:pt x="170" y="52"/>
                    <a:pt x="187" y="52"/>
                  </a:cubicBezTo>
                  <a:cubicBezTo>
                    <a:pt x="199" y="51"/>
                    <a:pt x="199" y="33"/>
                    <a:pt x="187" y="33"/>
                  </a:cubicBezTo>
                  <a:close/>
                  <a:moveTo>
                    <a:pt x="90" y="101"/>
                  </a:moveTo>
                  <a:cubicBezTo>
                    <a:pt x="74" y="102"/>
                    <a:pt x="59" y="108"/>
                    <a:pt x="48" y="120"/>
                  </a:cubicBezTo>
                  <a:cubicBezTo>
                    <a:pt x="45" y="124"/>
                    <a:pt x="45" y="129"/>
                    <a:pt x="48" y="133"/>
                  </a:cubicBezTo>
                  <a:cubicBezTo>
                    <a:pt x="52" y="136"/>
                    <a:pt x="58" y="137"/>
                    <a:pt x="62" y="133"/>
                  </a:cubicBezTo>
                  <a:cubicBezTo>
                    <a:pt x="69" y="124"/>
                    <a:pt x="79" y="120"/>
                    <a:pt x="90" y="120"/>
                  </a:cubicBezTo>
                  <a:cubicBezTo>
                    <a:pt x="102" y="120"/>
                    <a:pt x="102" y="101"/>
                    <a:pt x="90" y="101"/>
                  </a:cubicBezTo>
                  <a:close/>
                  <a:moveTo>
                    <a:pt x="301" y="52"/>
                  </a:moveTo>
                  <a:cubicBezTo>
                    <a:pt x="289" y="48"/>
                    <a:pt x="278" y="52"/>
                    <a:pt x="269" y="60"/>
                  </a:cubicBezTo>
                  <a:cubicBezTo>
                    <a:pt x="265" y="63"/>
                    <a:pt x="266" y="69"/>
                    <a:pt x="269" y="73"/>
                  </a:cubicBezTo>
                  <a:cubicBezTo>
                    <a:pt x="273" y="77"/>
                    <a:pt x="278" y="76"/>
                    <a:pt x="282" y="73"/>
                  </a:cubicBezTo>
                  <a:cubicBezTo>
                    <a:pt x="286" y="69"/>
                    <a:pt x="291" y="68"/>
                    <a:pt x="296" y="69"/>
                  </a:cubicBezTo>
                  <a:cubicBezTo>
                    <a:pt x="307" y="73"/>
                    <a:pt x="312" y="55"/>
                    <a:pt x="301" y="52"/>
                  </a:cubicBezTo>
                  <a:close/>
                  <a:moveTo>
                    <a:pt x="220" y="38"/>
                  </a:moveTo>
                  <a:cubicBezTo>
                    <a:pt x="219" y="36"/>
                    <a:pt x="218" y="36"/>
                    <a:pt x="216" y="35"/>
                  </a:cubicBezTo>
                  <a:cubicBezTo>
                    <a:pt x="215" y="35"/>
                    <a:pt x="214" y="35"/>
                    <a:pt x="214" y="34"/>
                  </a:cubicBezTo>
                  <a:cubicBezTo>
                    <a:pt x="213" y="34"/>
                    <a:pt x="212" y="34"/>
                    <a:pt x="211" y="34"/>
                  </a:cubicBezTo>
                  <a:cubicBezTo>
                    <a:pt x="209" y="34"/>
                    <a:pt x="208" y="34"/>
                    <a:pt x="206" y="35"/>
                  </a:cubicBezTo>
                  <a:cubicBezTo>
                    <a:pt x="204" y="36"/>
                    <a:pt x="203" y="38"/>
                    <a:pt x="202" y="41"/>
                  </a:cubicBezTo>
                  <a:cubicBezTo>
                    <a:pt x="202" y="43"/>
                    <a:pt x="202" y="46"/>
                    <a:pt x="203" y="48"/>
                  </a:cubicBezTo>
                  <a:cubicBezTo>
                    <a:pt x="204" y="48"/>
                    <a:pt x="204" y="49"/>
                    <a:pt x="205" y="50"/>
                  </a:cubicBezTo>
                  <a:cubicBezTo>
                    <a:pt x="206" y="51"/>
                    <a:pt x="207" y="52"/>
                    <a:pt x="209" y="52"/>
                  </a:cubicBezTo>
                  <a:cubicBezTo>
                    <a:pt x="210" y="52"/>
                    <a:pt x="210" y="53"/>
                    <a:pt x="211" y="53"/>
                  </a:cubicBezTo>
                  <a:cubicBezTo>
                    <a:pt x="212" y="53"/>
                    <a:pt x="213" y="53"/>
                    <a:pt x="214" y="53"/>
                  </a:cubicBezTo>
                  <a:cubicBezTo>
                    <a:pt x="215" y="53"/>
                    <a:pt x="217" y="53"/>
                    <a:pt x="218" y="52"/>
                  </a:cubicBezTo>
                  <a:cubicBezTo>
                    <a:pt x="221" y="51"/>
                    <a:pt x="222" y="49"/>
                    <a:pt x="223" y="47"/>
                  </a:cubicBezTo>
                  <a:cubicBezTo>
                    <a:pt x="223" y="44"/>
                    <a:pt x="223" y="42"/>
                    <a:pt x="222" y="39"/>
                  </a:cubicBezTo>
                  <a:cubicBezTo>
                    <a:pt x="221" y="39"/>
                    <a:pt x="221" y="38"/>
                    <a:pt x="220" y="38"/>
                  </a:cubicBezTo>
                  <a:close/>
                </a:path>
              </a:pathLst>
            </a:custGeom>
            <a:solidFill>
              <a:schemeClr val="tx1">
                <a:alpha val="75000"/>
              </a:schemeClr>
            </a:solidFill>
            <a:ln>
              <a:noFill/>
            </a:ln>
          </p:spPr>
          <p:txBody>
            <a:bodyPr vert="horz" wrap="square" lIns="67232" tIns="33616" rIns="67232" bIns="33616" numCol="1" anchor="t" anchorCtr="0" compatLnSpc="1">
              <a:prstTxWarp prst="textNoShape">
                <a:avLst/>
              </a:prstTxWarp>
            </a:bodyPr>
            <a:lstStyle/>
            <a:p>
              <a:endParaRPr lang="en-US" sz="1324"/>
            </a:p>
          </p:txBody>
        </p:sp>
        <p:sp>
          <p:nvSpPr>
            <p:cNvPr id="35" name="TextBox 34"/>
            <p:cNvSpPr txBox="1"/>
            <p:nvPr/>
          </p:nvSpPr>
          <p:spPr>
            <a:xfrm>
              <a:off x="8115772" y="3607464"/>
              <a:ext cx="3817465" cy="1263245"/>
            </a:xfrm>
            <a:prstGeom prst="rect">
              <a:avLst/>
            </a:prstGeom>
            <a:noFill/>
          </p:spPr>
          <p:txBody>
            <a:bodyPr wrap="square" lIns="103795" tIns="146096" rIns="103795" bIns="146096" rtlCol="0">
              <a:spAutoFit/>
            </a:bodyPr>
            <a:lstStyle/>
            <a:p>
              <a:pPr algn="ctr" defTabSz="293917">
                <a:buClr>
                  <a:srgbClr val="000000"/>
                </a:buClr>
                <a:defRPr/>
              </a:pPr>
              <a:r>
                <a:rPr lang="en-US" sz="2059" spc="-22" dirty="0">
                  <a:latin typeface="+mj-lt"/>
                  <a:cs typeface="Segoe UI Semibold" panose="020B0702040204020203" pitchFamily="34" charset="0"/>
                </a:rPr>
                <a:t>DevOps gets you</a:t>
              </a:r>
              <a:br>
                <a:rPr lang="en-US" sz="2059" spc="-22" dirty="0">
                  <a:latin typeface="+mj-lt"/>
                  <a:cs typeface="Segoe UI Semibold" panose="020B0702040204020203" pitchFamily="34" charset="0"/>
                </a:rPr>
              </a:br>
              <a:r>
                <a:rPr lang="en-US" sz="2059" spc="-22" dirty="0">
                  <a:latin typeface="+mj-lt"/>
                  <a:cs typeface="Segoe UI Semibold" panose="020B0702040204020203" pitchFamily="34" charset="0"/>
                </a:rPr>
                <a:t>to the Cloud faster</a:t>
              </a:r>
              <a:endParaRPr lang="en-US" sz="2059" spc="37" dirty="0">
                <a:latin typeface="Segoe UI Light"/>
                <a:cs typeface="Segoe UI Semibold" panose="020B0702040204020203" pitchFamily="34" charset="0"/>
              </a:endParaRPr>
            </a:p>
          </p:txBody>
        </p:sp>
      </p:grpSp>
    </p:spTree>
    <p:extLst>
      <p:ext uri="{BB962C8B-B14F-4D97-AF65-F5344CB8AC3E}">
        <p14:creationId xmlns:p14="http://schemas.microsoft.com/office/powerpoint/2010/main" val="63381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ppt_x"/>
                                          </p:val>
                                        </p:tav>
                                        <p:tav tm="100000">
                                          <p:val>
                                            <p:strVal val="#ppt_x"/>
                                          </p:val>
                                        </p:tav>
                                      </p:tavLst>
                                    </p:anim>
                                    <p:anim calcmode="lin" valueType="num">
                                      <p:cBhvr additive="base">
                                        <p:cTn id="1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first way (systems thinking)</a:t>
            </a:r>
          </a:p>
        </p:txBody>
      </p:sp>
      <p:pic>
        <p:nvPicPr>
          <p:cNvPr id="16" name="Picture 15"/>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3266661" y="2700503"/>
            <a:ext cx="2615319" cy="1324468"/>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4855" y="1415671"/>
            <a:ext cx="1856038" cy="3322038"/>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4035" y="1811426"/>
            <a:ext cx="1431211" cy="2809602"/>
          </a:xfrm>
          <a:prstGeom prst="rect">
            <a:avLst/>
          </a:prstGeom>
        </p:spPr>
      </p:pic>
      <p:sp>
        <p:nvSpPr>
          <p:cNvPr id="26" name="TextBox 25"/>
          <p:cNvSpPr txBox="1"/>
          <p:nvPr/>
        </p:nvSpPr>
        <p:spPr>
          <a:xfrm>
            <a:off x="2435249" y="2468508"/>
            <a:ext cx="617804" cy="420953"/>
          </a:xfrm>
          <a:prstGeom prst="rect">
            <a:avLst/>
          </a:prstGeom>
          <a:noFill/>
        </p:spPr>
        <p:txBody>
          <a:bodyPr wrap="none" lIns="134464" tIns="107571" rIns="134464" bIns="107571" rtlCol="0">
            <a:spAutoFit/>
          </a:bodyPr>
          <a:lstStyle/>
          <a:p>
            <a:pPr algn="ctr">
              <a:lnSpc>
                <a:spcPct val="90000"/>
              </a:lnSpc>
              <a:spcAft>
                <a:spcPts val="441"/>
              </a:spcAft>
              <a:defRPr/>
            </a:pPr>
            <a:r>
              <a:rPr lang="en-US" sz="1471" dirty="0">
                <a:solidFill>
                  <a:schemeClr val="bg1"/>
                </a:solidFill>
                <a:cs typeface="Segoe UI" panose="020B0502040204020203" pitchFamily="34" charset="0"/>
              </a:rPr>
              <a:t>DEV</a:t>
            </a:r>
          </a:p>
        </p:txBody>
      </p:sp>
      <p:sp>
        <p:nvSpPr>
          <p:cNvPr id="8" name="TextBox 7"/>
          <p:cNvSpPr txBox="1"/>
          <p:nvPr/>
        </p:nvSpPr>
        <p:spPr>
          <a:xfrm>
            <a:off x="6033864" y="2468508"/>
            <a:ext cx="621010" cy="420953"/>
          </a:xfrm>
          <a:prstGeom prst="rect">
            <a:avLst/>
          </a:prstGeom>
          <a:noFill/>
        </p:spPr>
        <p:txBody>
          <a:bodyPr wrap="none" lIns="134464" tIns="107571" rIns="134464" bIns="107571" rtlCol="0">
            <a:spAutoFit/>
          </a:bodyPr>
          <a:lstStyle/>
          <a:p>
            <a:pPr algn="ctr">
              <a:lnSpc>
                <a:spcPct val="90000"/>
              </a:lnSpc>
              <a:spcAft>
                <a:spcPts val="441"/>
              </a:spcAft>
              <a:defRPr/>
            </a:pPr>
            <a:r>
              <a:rPr lang="en-US" sz="1471" dirty="0">
                <a:solidFill>
                  <a:schemeClr val="bg1"/>
                </a:solidFill>
                <a:cs typeface="Segoe UI" panose="020B0502040204020203" pitchFamily="34" charset="0"/>
              </a:rPr>
              <a:t>OPS</a:t>
            </a:r>
          </a:p>
        </p:txBody>
      </p:sp>
    </p:spTree>
    <p:extLst>
      <p:ext uri="{BB962C8B-B14F-4D97-AF65-F5344CB8AC3E}">
        <p14:creationId xmlns:p14="http://schemas.microsoft.com/office/powerpoint/2010/main" val="271962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second way (feedback loops)</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4855" y="1415671"/>
            <a:ext cx="1856038" cy="3322038"/>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4035" y="1811426"/>
            <a:ext cx="1431211" cy="2809602"/>
          </a:xfrm>
          <a:prstGeom prst="rect">
            <a:avLst/>
          </a:prstGeom>
        </p:spPr>
      </p:pic>
      <p:grpSp>
        <p:nvGrpSpPr>
          <p:cNvPr id="27" name="Group 26"/>
          <p:cNvGrpSpPr/>
          <p:nvPr/>
        </p:nvGrpSpPr>
        <p:grpSpPr>
          <a:xfrm>
            <a:off x="3265993" y="1407935"/>
            <a:ext cx="2615988" cy="2617035"/>
            <a:chOff x="4441976" y="1914393"/>
            <a:chExt cx="3557925" cy="3559350"/>
          </a:xfrm>
        </p:grpSpPr>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1976" y="1914393"/>
              <a:ext cx="3553823" cy="1800357"/>
            </a:xfrm>
            <a:prstGeom prst="rect">
              <a:avLst/>
            </a:prstGeom>
          </p:spPr>
        </p:pic>
        <p:pic>
          <p:nvPicPr>
            <p:cNvPr id="29" name="Picture 28"/>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442885" y="3672375"/>
              <a:ext cx="3557016" cy="1801368"/>
            </a:xfrm>
            <a:prstGeom prst="rect">
              <a:avLst/>
            </a:prstGeom>
          </p:spPr>
        </p:pic>
      </p:grpSp>
      <p:sp>
        <p:nvSpPr>
          <p:cNvPr id="10" name="TextBox 9"/>
          <p:cNvSpPr txBox="1"/>
          <p:nvPr/>
        </p:nvSpPr>
        <p:spPr>
          <a:xfrm>
            <a:off x="2435249" y="2468508"/>
            <a:ext cx="617804" cy="420953"/>
          </a:xfrm>
          <a:prstGeom prst="rect">
            <a:avLst/>
          </a:prstGeom>
          <a:noFill/>
        </p:spPr>
        <p:txBody>
          <a:bodyPr wrap="none" lIns="134464" tIns="107571" rIns="134464" bIns="107571" rtlCol="0">
            <a:spAutoFit/>
          </a:bodyPr>
          <a:lstStyle/>
          <a:p>
            <a:pPr algn="ctr">
              <a:lnSpc>
                <a:spcPct val="90000"/>
              </a:lnSpc>
              <a:spcAft>
                <a:spcPts val="441"/>
              </a:spcAft>
              <a:defRPr/>
            </a:pPr>
            <a:r>
              <a:rPr lang="en-US" sz="1471" dirty="0">
                <a:solidFill>
                  <a:schemeClr val="bg1"/>
                </a:solidFill>
                <a:cs typeface="Segoe UI" panose="020B0502040204020203" pitchFamily="34" charset="0"/>
              </a:rPr>
              <a:t>DEV</a:t>
            </a:r>
          </a:p>
        </p:txBody>
      </p:sp>
      <p:sp>
        <p:nvSpPr>
          <p:cNvPr id="11" name="TextBox 10"/>
          <p:cNvSpPr txBox="1"/>
          <p:nvPr/>
        </p:nvSpPr>
        <p:spPr>
          <a:xfrm>
            <a:off x="6033864" y="2468508"/>
            <a:ext cx="621010" cy="420953"/>
          </a:xfrm>
          <a:prstGeom prst="rect">
            <a:avLst/>
          </a:prstGeom>
          <a:noFill/>
        </p:spPr>
        <p:txBody>
          <a:bodyPr wrap="none" lIns="134464" tIns="107571" rIns="134464" bIns="107571" rtlCol="0">
            <a:spAutoFit/>
          </a:bodyPr>
          <a:lstStyle/>
          <a:p>
            <a:pPr algn="ctr">
              <a:lnSpc>
                <a:spcPct val="90000"/>
              </a:lnSpc>
              <a:spcAft>
                <a:spcPts val="441"/>
              </a:spcAft>
              <a:defRPr/>
            </a:pPr>
            <a:r>
              <a:rPr lang="en-US" sz="1471" dirty="0">
                <a:solidFill>
                  <a:schemeClr val="bg1"/>
                </a:solidFill>
                <a:cs typeface="Segoe UI" panose="020B0502040204020203" pitchFamily="34" charset="0"/>
              </a:rPr>
              <a:t>OPS</a:t>
            </a:r>
          </a:p>
        </p:txBody>
      </p:sp>
    </p:spTree>
    <p:extLst>
      <p:ext uri="{BB962C8B-B14F-4D97-AF65-F5344CB8AC3E}">
        <p14:creationId xmlns:p14="http://schemas.microsoft.com/office/powerpoint/2010/main" val="16305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lack Marble 2014">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E63B46"/>
      </a:accent4>
      <a:accent5>
        <a:srgbClr val="293A49"/>
      </a:accent5>
      <a:accent6>
        <a:srgbClr val="1B72B7"/>
      </a:accent6>
      <a:hlink>
        <a:srgbClr val="1B72B7"/>
      </a:hlink>
      <a:folHlink>
        <a:srgbClr val="1B72B7"/>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Marble 2014.potx" id="{9D187450-6DCF-4F33-B88A-7BD099CC2F2C}" vid="{E6E796D6-3360-43CB-AEC9-4DD74FEFE0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ef06227c70244b99f28efd69bf8c4a2 xmlns="e9d2523a-f6c8-4b58-93c0-559fd1563d05">
      <Terms xmlns="http://schemas.microsoft.com/office/infopath/2007/PartnerControls"/>
    </lef06227c70244b99f28efd69bf8c4a2>
    <ncc7974b4cc743ee9fa76c9d4986e664 xmlns="e9d2523a-f6c8-4b58-93c0-559fd1563d05">
      <Terms xmlns="http://schemas.microsoft.com/office/infopath/2007/PartnerControls"/>
    </ncc7974b4cc743ee9fa76c9d4986e664>
    <TaxCatchAll xmlns="e9d2523a-f6c8-4b58-93c0-559fd1563d05"/>
    <e895aedb3c1b437f9b9a6dbf3a7b3bb6 xmlns="e9d2523a-f6c8-4b58-93c0-559fd1563d05">
      <Terms xmlns="http://schemas.microsoft.com/office/infopath/2007/PartnerControls"/>
    </e895aedb3c1b437f9b9a6dbf3a7b3bb6>
    <b1cc683000e54dd292230264e51d5ab3 xmlns="e9d2523a-f6c8-4b58-93c0-559fd1563d05">
      <Terms xmlns="http://schemas.microsoft.com/office/infopath/2007/PartnerControls"/>
    </b1cc683000e54dd292230264e51d5ab3>
  </documentManagement>
</p:properties>
</file>

<file path=customXml/item2.xml><?xml version="1.0" encoding="utf-8"?>
<ct:contentTypeSchema xmlns:ct="http://schemas.microsoft.com/office/2006/metadata/contentType" xmlns:ma="http://schemas.microsoft.com/office/2006/metadata/properties/metaAttributes" ct:_="" ma:_="" ma:contentTypeName="Black Marble Presentation" ma:contentTypeID="0x010100AED4198795C7FE49B29C2076BD071E1905000EAF08AED0FE1B4BBE46E8D86720BF3A" ma:contentTypeVersion="32" ma:contentTypeDescription="" ma:contentTypeScope="" ma:versionID="6b0f1fde820a6720f5e0f333f024a0ea">
  <xsd:schema xmlns:xsd="http://www.w3.org/2001/XMLSchema" xmlns:xs="http://www.w3.org/2001/XMLSchema" xmlns:p="http://schemas.microsoft.com/office/2006/metadata/properties" xmlns:ns2="e9d2523a-f6c8-4b58-93c0-559fd1563d05" targetNamespace="http://schemas.microsoft.com/office/2006/metadata/properties" ma:root="true" ma:fieldsID="3a401a5478ed5ba7d313f52c1ed9bca6" ns2:_="">
    <xsd:import namespace="e9d2523a-f6c8-4b58-93c0-559fd1563d05"/>
    <xsd:element name="properties">
      <xsd:complexType>
        <xsd:sequence>
          <xsd:element name="documentManagement">
            <xsd:complexType>
              <xsd:all>
                <xsd:element ref="ns2:ncc7974b4cc743ee9fa76c9d4986e664" minOccurs="0"/>
                <xsd:element ref="ns2:TaxCatchAll" minOccurs="0"/>
                <xsd:element ref="ns2:TaxCatchAllLabel" minOccurs="0"/>
                <xsd:element ref="ns2:e895aedb3c1b437f9b9a6dbf3a7b3bb6" minOccurs="0"/>
                <xsd:element ref="ns2:lef06227c70244b99f28efd69bf8c4a2" minOccurs="0"/>
                <xsd:element ref="ns2:b1cc683000e54dd292230264e51d5ab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d2523a-f6c8-4b58-93c0-559fd1563d05" elementFormDefault="qualified">
    <xsd:import namespace="http://schemas.microsoft.com/office/2006/documentManagement/types"/>
    <xsd:import namespace="http://schemas.microsoft.com/office/infopath/2007/PartnerControls"/>
    <xsd:element name="ncc7974b4cc743ee9fa76c9d4986e664" ma:index="8" nillable="true" ma:taxonomy="true" ma:internalName="ncc7974b4cc743ee9fa76c9d4986e664" ma:taxonomyFieldName="Client" ma:displayName="Client" ma:readOnly="false" ma:default="" ma:fieldId="{7cc7974b-4cc7-43ee-9fa7-6c9d4986e664}" ma:sspId="613de2c2-ece5-413d-a54d-11a84cbe9590" ma:termSetId="986f9cb8-dd98-4721-a02f-04cdb7abca8c" ma:anchorId="00000000-0000-0000-0000-000000000000" ma:open="true" ma:isKeyword="false">
      <xsd:complexType>
        <xsd:sequence>
          <xsd:element ref="pc:Terms" minOccurs="0" maxOccurs="1"/>
        </xsd:sequence>
      </xsd:complexType>
    </xsd:element>
    <xsd:element name="TaxCatchAll" ma:index="9" nillable="true" ma:displayName="Taxonomy Catch All Column" ma:description="" ma:hidden="true" ma:list="{0825ddf7-5dbb-4b12-9f5f-afeebe1388c2}" ma:internalName="TaxCatchAll" ma:showField="CatchAllData"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825ddf7-5dbb-4b12-9f5f-afeebe1388c2}" ma:internalName="TaxCatchAllLabel" ma:readOnly="true" ma:showField="CatchAllDataLabel"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e895aedb3c1b437f9b9a6dbf3a7b3bb6" ma:index="12" nillable="true" ma:taxonomy="true" ma:internalName="e895aedb3c1b437f9b9a6dbf3a7b3bb6" ma:taxonomyFieldName="Partner" ma:displayName="Partner" ma:readOnly="false" ma:default="" ma:fieldId="{e895aedb-3c1b-437f-9b9a-6dbf3a7b3bb6}" ma:sspId="613de2c2-ece5-413d-a54d-11a84cbe9590" ma:termSetId="92f83c62-f94b-472c-a28f-1c8e3cb98a96" ma:anchorId="00000000-0000-0000-0000-000000000000" ma:open="true" ma:isKeyword="false">
      <xsd:complexType>
        <xsd:sequence>
          <xsd:element ref="pc:Terms" minOccurs="0" maxOccurs="1"/>
        </xsd:sequence>
      </xsd:complexType>
    </xsd:element>
    <xsd:element name="lef06227c70244b99f28efd69bf8c4a2" ma:index="14" nillable="true" ma:taxonomy="true" ma:internalName="lef06227c70244b99f28efd69bf8c4a2" ma:taxonomyFieldName="Document_x0020_Type" ma:displayName="Document Type" ma:readOnly="false" ma:default="" ma:fieldId="{5ef06227-c702-44b9-9f28-efd69bf8c4a2}" ma:sspId="613de2c2-ece5-413d-a54d-11a84cbe9590" ma:termSetId="d5379354-3d20-4456-9144-4376ace0bb6b" ma:anchorId="00000000-0000-0000-0000-000000000000" ma:open="true" ma:isKeyword="false">
      <xsd:complexType>
        <xsd:sequence>
          <xsd:element ref="pc:Terms" minOccurs="0" maxOccurs="1"/>
        </xsd:sequence>
      </xsd:complexType>
    </xsd:element>
    <xsd:element name="b1cc683000e54dd292230264e51d5ab3" ma:index="16" nillable="true" ma:taxonomy="true" ma:internalName="b1cc683000e54dd292230264e51d5ab3" ma:taxonomyFieldName="Document_x0020_Category" ma:displayName="Document Category" ma:readOnly="false" ma:default="" ma:fieldId="{b1cc6830-00e5-4dd2-9223-0264e51d5ab3}" ma:sspId="613de2c2-ece5-413d-a54d-11a84cbe9590" ma:termSetId="7387cc0c-b9df-46cb-a740-e3919ed82fc2"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DB229C-FAC5-44F9-B1FA-DFA15563B609}">
  <ds:schemaRefs>
    <ds:schemaRef ds:uri="e9d2523a-f6c8-4b58-93c0-559fd1563d05"/>
    <ds:schemaRef ds:uri="http://schemas.microsoft.com/office/2006/documentManagement/types"/>
    <ds:schemaRef ds:uri="http://schemas.openxmlformats.org/package/2006/metadata/core-properties"/>
    <ds:schemaRef ds:uri="http://www.w3.org/XML/1998/namespace"/>
    <ds:schemaRef ds:uri="http://purl.org/dc/dcmitype/"/>
    <ds:schemaRef ds:uri="http://purl.org/dc/terms/"/>
    <ds:schemaRef ds:uri="http://schemas.microsoft.com/office/infopath/2007/PartnerControl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59CE1AA1-A4C0-461B-BBE3-1E9E76C4FF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d2523a-f6c8-4b58-93c0-559fd1563d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5AA699-CF9F-4C6A-9292-031339872B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Black Marble 2014</Template>
  <TotalTime>432</TotalTime>
  <Words>2828</Words>
  <Application>Microsoft Office PowerPoint</Application>
  <PresentationFormat>On-screen Show (16:9)</PresentationFormat>
  <Paragraphs>264</Paragraphs>
  <Slides>34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Consolas</vt:lpstr>
      <vt:lpstr>Segoe UI</vt:lpstr>
      <vt:lpstr>Segoe UI Light</vt:lpstr>
      <vt:lpstr>Segoe UI Semibold</vt:lpstr>
      <vt:lpstr>Black Marble 2014</vt:lpstr>
      <vt:lpstr>Living the dream</vt:lpstr>
      <vt:lpstr>Evolving DevOps</vt:lpstr>
      <vt:lpstr>PowerPoint Presentation</vt:lpstr>
      <vt:lpstr>PowerPoint Presentation</vt:lpstr>
      <vt:lpstr>PowerPoint Presentation</vt:lpstr>
      <vt:lpstr>PowerPoint Presentation</vt:lpstr>
      <vt:lpstr>PowerPoint Presentation</vt:lpstr>
      <vt:lpstr>The first way (systems thinking)</vt:lpstr>
      <vt:lpstr>The second way (feedback loops)</vt:lpstr>
      <vt:lpstr>The third way (experimentation) </vt:lpstr>
      <vt:lpstr>Contrasting ALM and DevOps</vt:lpstr>
      <vt:lpstr>A converged lifecycle</vt:lpstr>
      <vt:lpstr>DevOps adoption</vt:lpstr>
      <vt:lpstr>Azure Resource Templates</vt:lpstr>
      <vt:lpstr>Templates are Azure’s Infrastructure as Code</vt:lpstr>
      <vt:lpstr>Create and edit them in Visual Studio</vt:lpstr>
      <vt:lpstr>Templates are JSON format</vt:lpstr>
      <vt:lpstr>Resources are the things you want to deploy</vt:lpstr>
      <vt:lpstr>Parameters allow deploy-time settings</vt:lpstr>
      <vt:lpstr>Variables are really, really useful</vt:lpstr>
      <vt:lpstr>Outputs let you return values</vt:lpstr>
      <vt:lpstr>Export your existing stuff as a template</vt:lpstr>
      <vt:lpstr>Build and Release Automation</vt:lpstr>
      <vt:lpstr>VSTS’s Build System</vt:lpstr>
      <vt:lpstr>VSTS’s Release  System</vt:lpstr>
      <vt:lpstr>VSTS’s Release System - Approval</vt:lpstr>
      <vt:lpstr>VSTS’s Release System - Variables</vt:lpstr>
      <vt:lpstr>VSTS’s Release System – Conditions </vt:lpstr>
      <vt:lpstr>VSTS’s Release System – Overview</vt:lpstr>
      <vt:lpstr>And in Summary</vt:lpstr>
      <vt:lpstr>Useful Links:</vt:lpstr>
      <vt:lpstr>Useful Links:</vt:lpstr>
      <vt:lpstr>Call to Action</vt:lpstr>
      <vt:lpstr>PowerPoint Presentation</vt:lpstr>
    </vt:vector>
  </TitlesOfParts>
  <Company>Black Marble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Rik Hepworth</dc:creator>
  <cp:lastModifiedBy>Richard Fennell</cp:lastModifiedBy>
  <cp:revision>34</cp:revision>
  <dcterms:created xsi:type="dcterms:W3CDTF">2016-04-26T08:34:40Z</dcterms:created>
  <dcterms:modified xsi:type="dcterms:W3CDTF">2017-03-07T10:22:24Z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0x010100AED4198795C7FE49B29C2076BD071E1905000EAF08AED0FE1B4BBE46E8D86720BF3A</vt:lpwstr>
  </property>
  <property fmtid="{D5CDD505-2E9C-101B-9397-08002B2CF9AE}" pid="3" name="SharedWithUsers">
    <vt:lpwstr>11;#Rik Hepworth;#28;#Amy Gwyther</vt:lpwstr>
  </property>
  <property fmtid="{D5CDD505-2E9C-101B-9397-08002B2CF9AE}" pid="4" name="Partner">
    <vt:lpwstr/>
  </property>
  <property fmtid="{D5CDD505-2E9C-101B-9397-08002B2CF9AE}" pid="5" name="Client">
    <vt:lpwstr/>
  </property>
  <property fmtid="{D5CDD505-2E9C-101B-9397-08002B2CF9AE}" pid="6" name="Document Category">
    <vt:lpwstr/>
  </property>
  <property fmtid="{D5CDD505-2E9C-101B-9397-08002B2CF9AE}" pid="7" name="Document Type">
    <vt:lpwstr/>
  </property>
</Properties>
</file>